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96" r:id="rId3"/>
    <p:sldId id="278" r:id="rId4"/>
    <p:sldId id="295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7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84" autoAdjust="0"/>
    <p:restoredTop sz="95383" autoAdjust="0"/>
  </p:normalViewPr>
  <p:slideViewPr>
    <p:cSldViewPr snapToGrid="0">
      <p:cViewPr varScale="1">
        <p:scale>
          <a:sx n="80" d="100"/>
          <a:sy n="80" d="100"/>
        </p:scale>
        <p:origin x="9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8561-BA2D-45CD-AD3E-17B82D68D1AD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4790A-56C3-4CE4-B605-92BDF91E3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167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44BD0-C7DE-40CD-96B2-786241C05D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62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2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01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624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5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4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69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61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44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4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34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73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2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07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4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2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65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6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819FC-06EA-4C45-AF8D-506AA79E5C8B}" type="datetimeFigureOut">
              <a:rPr lang="zh-CN" altLang="en-US" smtClean="0"/>
              <a:t>2017/12/22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24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5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720.easyiservice.com/vrpano/vrpano9/" TargetMode="External"/><Relationship Id="rId5" Type="http://schemas.microsoft.com/office/2007/relationships/hdphoto" Target="../media/hdphoto1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7" Type="http://schemas.openxmlformats.org/officeDocument/2006/relationships/image" Target="../media/image31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2.jp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5" Type="http://schemas.openxmlformats.org/officeDocument/2006/relationships/image" Target="../media/image73.jpe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64624" cy="685799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00400" y="1133415"/>
            <a:ext cx="2743200" cy="613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iService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6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1962" y="324647"/>
            <a:ext cx="2593033" cy="4857679"/>
            <a:chOff x="3275394" y="1066739"/>
            <a:chExt cx="2593033" cy="485767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2934995" y="2242203"/>
            <a:ext cx="2348937" cy="4400400"/>
            <a:chOff x="886658" y="1072655"/>
            <a:chExt cx="2593033" cy="485767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58" y="1072655"/>
              <a:ext cx="2593033" cy="48576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007" y="1879858"/>
              <a:ext cx="1820439" cy="3236336"/>
            </a:xfrm>
            <a:prstGeom prst="rect">
              <a:avLst/>
            </a:prstGeom>
          </p:spPr>
        </p:pic>
      </p:grpSp>
      <p:cxnSp>
        <p:nvCxnSpPr>
          <p:cNvPr id="16" name="直接连接符 15"/>
          <p:cNvCxnSpPr/>
          <p:nvPr/>
        </p:nvCxnSpPr>
        <p:spPr>
          <a:xfrm>
            <a:off x="6267922" y="2242203"/>
            <a:ext cx="189266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快捷图标区"/>
          <p:cNvSpPr txBox="1"/>
          <p:nvPr/>
        </p:nvSpPr>
        <p:spPr>
          <a:xfrm>
            <a:off x="6161986" y="2374865"/>
            <a:ext cx="211875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dirty="0"/>
              <a:t>Property living includes property activities and notices, experiential shopping and feedback so that guests can better integrate into the </a:t>
            </a:r>
            <a:r>
              <a:rPr lang="en-US" altLang="zh-CN" b="0" dirty="0" err="1"/>
              <a:t>Ascott</a:t>
            </a:r>
            <a:r>
              <a:rPr lang="en-US" altLang="zh-CN" b="0" dirty="0"/>
              <a:t> family.</a:t>
            </a:r>
            <a:endParaRPr lang="en-US" b="0" dirty="0"/>
          </a:p>
        </p:txBody>
      </p:sp>
      <p:sp>
        <p:nvSpPr>
          <p:cNvPr id="12" name="文本框 11"/>
          <p:cNvSpPr txBox="1"/>
          <p:nvPr/>
        </p:nvSpPr>
        <p:spPr>
          <a:xfrm>
            <a:off x="7529513" y="542336"/>
            <a:ext cx="1283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Property Living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25881" y="218637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20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 b="66415"/>
          <a:stretch/>
        </p:blipFill>
        <p:spPr>
          <a:xfrm>
            <a:off x="0" y="0"/>
            <a:ext cx="9152133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051729" y="5293576"/>
            <a:ext cx="104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Pre-Booking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3227294" y="5601546"/>
            <a:ext cx="26580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141158" y="5630312"/>
            <a:ext cx="2861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Listing out properties based on the location of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phone, book for an apartment allows you to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search for a global apartment directly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497378" y="1103095"/>
            <a:ext cx="2157376" cy="4041537"/>
            <a:chOff x="501429" y="1916893"/>
            <a:chExt cx="2157376" cy="404153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29" y="1916893"/>
              <a:ext cx="2157376" cy="404153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40" y="2589715"/>
              <a:ext cx="1514585" cy="2692595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7777163" y="542336"/>
            <a:ext cx="1035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 Mode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89863" y="218043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41425" y="1342378"/>
            <a:ext cx="1900156" cy="3559672"/>
            <a:chOff x="501429" y="1916893"/>
            <a:chExt cx="2157376" cy="4041537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29" y="1916893"/>
              <a:ext cx="2157376" cy="404153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40" y="2589715"/>
              <a:ext cx="1514584" cy="2692595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/>
          <p:nvPr/>
        </p:nvCxnSpPr>
        <p:spPr>
          <a:xfrm>
            <a:off x="2105023" y="2787226"/>
            <a:ext cx="186292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368572" y="2361028"/>
            <a:ext cx="135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Search for global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properties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5332674" y="3752426"/>
            <a:ext cx="158628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545786" y="3276473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View property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information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743700" y="1361671"/>
            <a:ext cx="1913394" cy="3584472"/>
            <a:chOff x="501429" y="1916893"/>
            <a:chExt cx="2157376" cy="4041537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32" y="2584443"/>
              <a:ext cx="1498584" cy="2860936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29" y="1916893"/>
              <a:ext cx="2157376" cy="4041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441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 b="66415"/>
          <a:stretch/>
        </p:blipFill>
        <p:spPr>
          <a:xfrm>
            <a:off x="-5974" y="0"/>
            <a:ext cx="9152133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416749" y="1104745"/>
            <a:ext cx="2157376" cy="4041537"/>
            <a:chOff x="3377595" y="1916893"/>
            <a:chExt cx="2157376" cy="404153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595" y="1916893"/>
              <a:ext cx="2157376" cy="404153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06" y="2589715"/>
              <a:ext cx="1514585" cy="269259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5684818" y="1157193"/>
            <a:ext cx="2157376" cy="4041537"/>
            <a:chOff x="6739338" y="1784165"/>
            <a:chExt cx="2157376" cy="404153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338" y="1784165"/>
              <a:ext cx="2157376" cy="404153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049" y="2456987"/>
              <a:ext cx="1514585" cy="2692595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2121065" y="5198730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Login-on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2202129" y="5528464"/>
            <a:ext cx="6374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901924" y="5635068"/>
            <a:ext cx="35221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Shows in-house guest information, automatically displays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apartment facilities: smart room control, self-service,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flight information, etc.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917867" y="5673914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Automatically lock if no activity,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password unlock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520114" y="542336"/>
            <a:ext cx="1292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In-house guest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54457" y="223400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9" name="直接连接符 23">
            <a:extLst>
              <a:ext uri="{FF2B5EF4-FFF2-40B4-BE49-F238E27FC236}">
                <a16:creationId xmlns:a16="http://schemas.microsoft.com/office/drawing/2014/main" id="{684B27E5-7308-441F-BCE6-4546BDDAB8CD}"/>
              </a:ext>
            </a:extLst>
          </p:cNvPr>
          <p:cNvCxnSpPr>
            <a:cxnSpLocks/>
          </p:cNvCxnSpPr>
          <p:nvPr/>
        </p:nvCxnSpPr>
        <p:spPr>
          <a:xfrm>
            <a:off x="6524671" y="5528464"/>
            <a:ext cx="6374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244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201642" y="234752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Food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320547" y="869614"/>
            <a:ext cx="2553285" cy="4783216"/>
            <a:chOff x="3275394" y="1066739"/>
            <a:chExt cx="2593033" cy="4857679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cxnSp>
        <p:nvCxnSpPr>
          <p:cNvPr id="38" name="直接连接符 37"/>
          <p:cNvCxnSpPr/>
          <p:nvPr/>
        </p:nvCxnSpPr>
        <p:spPr>
          <a:xfrm>
            <a:off x="5415280" y="205636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663609" y="1667626"/>
            <a:ext cx="21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Panoramic viewing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429105" y="2135174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720° room viewing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751015" y="276508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Sharing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044986" y="3201213"/>
            <a:ext cx="193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Guests can share the experience to social media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5487600" y="3134418"/>
            <a:ext cx="22146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524852" y="217947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519959" y="176614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Cuisine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5795" y="2263991"/>
            <a:ext cx="2049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Shows recipes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499318" y="3107827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94425" y="269449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Comment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00261" y="3164357"/>
            <a:ext cx="219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Comment on the restaurant, and communicate with other guests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1519016" y="406785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514123" y="365452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Notice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19959" y="4124380"/>
            <a:ext cx="2190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Guests can quickly get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information on any new cuisine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available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6954301" y="378598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Menu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896887" y="4208958"/>
            <a:ext cx="193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Touch the screen to view the menu and order food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5506542" y="4155321"/>
            <a:ext cx="22146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09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 b="66415"/>
          <a:stretch/>
        </p:blipFill>
        <p:spPr>
          <a:xfrm>
            <a:off x="-8133" y="0"/>
            <a:ext cx="9152133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69470" y="2826950"/>
            <a:ext cx="974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Searching…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71889" y="1225496"/>
            <a:ext cx="2473559" cy="4633862"/>
            <a:chOff x="501429" y="1916893"/>
            <a:chExt cx="2157376" cy="404153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29" y="1916893"/>
              <a:ext cx="2157376" cy="404153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40" y="2589715"/>
              <a:ext cx="1514585" cy="2692595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6884007" y="3095757"/>
            <a:ext cx="2247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Room viewing using the App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0536" y="3728032"/>
            <a:ext cx="157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Fast &amp; easy booking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104" y="1996926"/>
            <a:ext cx="1747855" cy="34416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88" y="1225496"/>
            <a:ext cx="2459919" cy="460831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72149" y="472260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6732" y="3185158"/>
            <a:ext cx="1915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Showing the nearest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apartment automatically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Booking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83031" y="201302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84007" y="3485245"/>
            <a:ext cx="1757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Book for room viewing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12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8" b="42138"/>
          <a:stretch/>
        </p:blipFill>
        <p:spPr>
          <a:xfrm>
            <a:off x="0" y="0"/>
            <a:ext cx="917211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5" y="1050449"/>
            <a:ext cx="2304711" cy="482991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613116" y="1779875"/>
            <a:ext cx="226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Return to Residence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2613116" y="2162172"/>
            <a:ext cx="239703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19374" y="2330639"/>
            <a:ext cx="2375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Locate the location of the apartment,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displays address and can voice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broadcast in the local language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918038" y="2964058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Translate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21" y="2065655"/>
            <a:ext cx="2194244" cy="41106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08" y="2751651"/>
            <a:ext cx="1540469" cy="2738612"/>
          </a:xfrm>
          <a:prstGeom prst="rect">
            <a:avLst/>
          </a:prstGeom>
        </p:spPr>
      </p:pic>
      <p:cxnSp>
        <p:nvCxnSpPr>
          <p:cNvPr id="19" name="直接连接符 18"/>
          <p:cNvCxnSpPr>
            <a:cxnSpLocks/>
          </p:cNvCxnSpPr>
          <p:nvPr/>
        </p:nvCxnSpPr>
        <p:spPr>
          <a:xfrm>
            <a:off x="5043488" y="3333390"/>
            <a:ext cx="175704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8117" y="3465404"/>
            <a:ext cx="2058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More than 20 language translations that automatically use Google translate and call locally supported translation systems when it cannot connect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 the Google API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72375" y="542336"/>
            <a:ext cx="1240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Other Features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49243" y="220970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00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8" b="42138"/>
          <a:stretch/>
        </p:blipFill>
        <p:spPr>
          <a:xfrm>
            <a:off x="0" y="0"/>
            <a:ext cx="917211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5" y="1167010"/>
            <a:ext cx="1689099" cy="482991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491498" y="1795778"/>
            <a:ext cx="201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Flight information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>
          <a:xfrm>
            <a:off x="2339340" y="2162172"/>
            <a:ext cx="19850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34002" y="2283839"/>
            <a:ext cx="2111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Can provide fight information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using real-time global flight data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960954" y="3096072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Navigation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83" y="2359804"/>
            <a:ext cx="1834522" cy="3844123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5060673" y="3471116"/>
            <a:ext cx="191690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262309" y="4576716"/>
            <a:ext cx="1124719" cy="2107002"/>
            <a:chOff x="3570925" y="3368243"/>
            <a:chExt cx="2194244" cy="411060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925" y="3368243"/>
              <a:ext cx="2194244" cy="4110605"/>
            </a:xfrm>
            <a:prstGeom prst="rect">
              <a:avLst/>
            </a:prstGeom>
          </p:spPr>
        </p:pic>
        <p:sp>
          <p:nvSpPr>
            <p:cNvPr id="17" name="Rectangle 72"/>
            <p:cNvSpPr/>
            <p:nvPr/>
          </p:nvSpPr>
          <p:spPr>
            <a:xfrm>
              <a:off x="3900142" y="4055932"/>
              <a:ext cx="1535809" cy="2724430"/>
            </a:xfrm>
            <a:prstGeom prst="rect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410450" y="542336"/>
            <a:ext cx="1402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Other Features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78244" y="199587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2ACA5-FDE9-4392-A51D-FE5C8BA6093F}"/>
              </a:ext>
            </a:extLst>
          </p:cNvPr>
          <p:cNvSpPr txBox="1"/>
          <p:nvPr/>
        </p:nvSpPr>
        <p:spPr>
          <a:xfrm>
            <a:off x="4957267" y="3581965"/>
            <a:ext cx="18345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Integrated map service identifies bus and walking routes.</a:t>
            </a:r>
          </a:p>
          <a:p>
            <a:r>
              <a:rPr lang="en-NZ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Displays the map using the phone system language</a:t>
            </a:r>
          </a:p>
        </p:txBody>
      </p:sp>
    </p:spTree>
    <p:extLst>
      <p:ext uri="{BB962C8B-B14F-4D97-AF65-F5344CB8AC3E}">
        <p14:creationId xmlns:p14="http://schemas.microsoft.com/office/powerpoint/2010/main" val="39431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8" b="42138"/>
          <a:stretch/>
        </p:blipFill>
        <p:spPr>
          <a:xfrm>
            <a:off x="0" y="0"/>
            <a:ext cx="9172114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589980" y="1792876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Room Key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360812" y="1914467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94673" y="2673272"/>
            <a:ext cx="232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Smart scene settings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60812" y="2804422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589980" y="3281395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Real-time status view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360812" y="3409083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565496" y="4047760"/>
            <a:ext cx="224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Intelligent energy – 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saving system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358783" y="4183330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565496" y="4988705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Device wake up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362232" y="5115745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589980" y="2099133"/>
            <a:ext cx="2468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app stores a secure electronic key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that can unlock the room anywhere on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network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01495" y="3013641"/>
            <a:ext cx="1869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Customize the scene settings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589980" y="3622412"/>
            <a:ext cx="229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Temperature and humidity display.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View the room status at any location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78874" y="4648324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room facilities automatically switch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 when the guest is not in the room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78874" y="5313701"/>
            <a:ext cx="22958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 key to turn all facilities on or off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19210" y="1239804"/>
            <a:ext cx="2593033" cy="4857679"/>
            <a:chOff x="2430940" y="1105575"/>
            <a:chExt cx="2593033" cy="485767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940" y="1105575"/>
              <a:ext cx="2593033" cy="4857679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289" y="1912778"/>
              <a:ext cx="1820439" cy="3236336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629525" y="542336"/>
            <a:ext cx="118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Smart Room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049243" y="219792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837655" y="1243273"/>
            <a:ext cx="2593033" cy="4857679"/>
            <a:chOff x="2430940" y="1105575"/>
            <a:chExt cx="2593033" cy="4857679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940" y="1105575"/>
              <a:ext cx="2593033" cy="4857679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289" y="1912778"/>
              <a:ext cx="1820439" cy="3236336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3718440" y="1246742"/>
            <a:ext cx="2593033" cy="4857679"/>
            <a:chOff x="2430940" y="1105575"/>
            <a:chExt cx="2593033" cy="485767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940" y="1105575"/>
              <a:ext cx="2593033" cy="4857679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289" y="1912778"/>
              <a:ext cx="1820439" cy="323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630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8" b="15473"/>
          <a:stretch/>
        </p:blipFill>
        <p:spPr>
          <a:xfrm>
            <a:off x="0" y="0"/>
            <a:ext cx="9144000" cy="75403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48599" y="1770479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Online Registration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573615" y="1965519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848599" y="269148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Statistics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73615" y="2861746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48599" y="3606612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Multimedia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573615" y="3762464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848599" y="4469574"/>
            <a:ext cx="76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Share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73615" y="4598631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848599" y="2145694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 registry over the </a:t>
            </a:r>
            <a:r>
              <a:rPr lang="en-US" altLang="zh-CN" sz="1000" dirty="0" err="1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app for the property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activities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848599" y="3060819"/>
            <a:ext cx="30909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Property staff can check the number of applicants,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automatic reminder when it reaches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maximum number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848599" y="3994703"/>
            <a:ext cx="2651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Can add pictures, videos, audio recordings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 other media files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48599" y="4850145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Sharing to the social media with just a press of 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button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90205" y="413324"/>
            <a:ext cx="2593033" cy="4857679"/>
            <a:chOff x="886658" y="1072655"/>
            <a:chExt cx="2593033" cy="485767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58" y="1072655"/>
              <a:ext cx="2593033" cy="485767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007" y="1879858"/>
              <a:ext cx="1820439" cy="323633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777714" y="2976999"/>
            <a:ext cx="2157270" cy="4041338"/>
            <a:chOff x="1039058" y="1225055"/>
            <a:chExt cx="2593033" cy="485767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058" y="1225055"/>
              <a:ext cx="2593033" cy="485767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407" y="2032258"/>
              <a:ext cx="1820439" cy="3236336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7397885" y="542336"/>
            <a:ext cx="1415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Property Activities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33304" y="213269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973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95" b="-1"/>
          <a:stretch/>
        </p:blipFill>
        <p:spPr>
          <a:xfrm>
            <a:off x="0" y="-11319"/>
            <a:ext cx="9144000" cy="686931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99713" y="1858488"/>
            <a:ext cx="303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Important notices reminder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631248" y="2043154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022265" y="2829368"/>
            <a:ext cx="282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 history information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626202" y="2955548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4631248" y="3902452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022265" y="3775412"/>
            <a:ext cx="333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Interactive real-time message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22265" y="2291898"/>
            <a:ext cx="3818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Fire, power outages and other messages pushed to the mobile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phone notification system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99713" y="3223285"/>
            <a:ext cx="380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 can view historical information, the system automatically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retains the occupancy information and preferences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58" y="1072655"/>
            <a:ext cx="2593033" cy="48576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99" y="1858488"/>
            <a:ext cx="1839777" cy="326560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Pushing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48638" y="205903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椭圆 28">
            <a:extLst>
              <a:ext uri="{FF2B5EF4-FFF2-40B4-BE49-F238E27FC236}">
                <a16:creationId xmlns:a16="http://schemas.microsoft.com/office/drawing/2014/main" id="{95789164-2456-4DD6-A281-821A9F61C05B}"/>
              </a:ext>
            </a:extLst>
          </p:cNvPr>
          <p:cNvSpPr/>
          <p:nvPr/>
        </p:nvSpPr>
        <p:spPr>
          <a:xfrm>
            <a:off x="4626202" y="4362148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E34E680B-2651-4C2A-8F7F-879E0E025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95" b="-1"/>
          <a:stretch/>
        </p:blipFill>
        <p:spPr>
          <a:xfrm>
            <a:off x="152400" y="141081"/>
            <a:ext cx="9144000" cy="6869319"/>
          </a:xfrm>
          <a:prstGeom prst="rect">
            <a:avLst/>
          </a:prstGeom>
        </p:spPr>
      </p:pic>
      <p:sp>
        <p:nvSpPr>
          <p:cNvPr id="21" name="文本框 13">
            <a:extLst>
              <a:ext uri="{FF2B5EF4-FFF2-40B4-BE49-F238E27FC236}">
                <a16:creationId xmlns:a16="http://schemas.microsoft.com/office/drawing/2014/main" id="{54582F25-8C35-43EB-8D55-DF591AA9013D}"/>
              </a:ext>
            </a:extLst>
          </p:cNvPr>
          <p:cNvSpPr txBox="1"/>
          <p:nvPr/>
        </p:nvSpPr>
        <p:spPr>
          <a:xfrm>
            <a:off x="5152113" y="2010888"/>
            <a:ext cx="303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Important notices reminder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椭圆 11">
            <a:extLst>
              <a:ext uri="{FF2B5EF4-FFF2-40B4-BE49-F238E27FC236}">
                <a16:creationId xmlns:a16="http://schemas.microsoft.com/office/drawing/2014/main" id="{40EA40BA-2D4F-4ECF-838E-A91CE85010A0}"/>
              </a:ext>
            </a:extLst>
          </p:cNvPr>
          <p:cNvSpPr/>
          <p:nvPr/>
        </p:nvSpPr>
        <p:spPr>
          <a:xfrm>
            <a:off x="4783648" y="2195554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5">
            <a:extLst>
              <a:ext uri="{FF2B5EF4-FFF2-40B4-BE49-F238E27FC236}">
                <a16:creationId xmlns:a16="http://schemas.microsoft.com/office/drawing/2014/main" id="{F04992F9-0227-4AA2-B5BF-F737E2117E07}"/>
              </a:ext>
            </a:extLst>
          </p:cNvPr>
          <p:cNvSpPr txBox="1"/>
          <p:nvPr/>
        </p:nvSpPr>
        <p:spPr>
          <a:xfrm>
            <a:off x="5174665" y="2981768"/>
            <a:ext cx="282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 history information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椭圆 26">
            <a:extLst>
              <a:ext uri="{FF2B5EF4-FFF2-40B4-BE49-F238E27FC236}">
                <a16:creationId xmlns:a16="http://schemas.microsoft.com/office/drawing/2014/main" id="{7B04FE21-84FC-4A22-B6F1-1C9616894795}"/>
              </a:ext>
            </a:extLst>
          </p:cNvPr>
          <p:cNvSpPr/>
          <p:nvPr/>
        </p:nvSpPr>
        <p:spPr>
          <a:xfrm>
            <a:off x="4778602" y="3107948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8">
            <a:extLst>
              <a:ext uri="{FF2B5EF4-FFF2-40B4-BE49-F238E27FC236}">
                <a16:creationId xmlns:a16="http://schemas.microsoft.com/office/drawing/2014/main" id="{3957DD2F-10C1-44A1-A0B6-34EBEE220615}"/>
              </a:ext>
            </a:extLst>
          </p:cNvPr>
          <p:cNvSpPr/>
          <p:nvPr/>
        </p:nvSpPr>
        <p:spPr>
          <a:xfrm>
            <a:off x="4783648" y="4054852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9">
            <a:extLst>
              <a:ext uri="{FF2B5EF4-FFF2-40B4-BE49-F238E27FC236}">
                <a16:creationId xmlns:a16="http://schemas.microsoft.com/office/drawing/2014/main" id="{BF65C00C-6A4B-468E-B480-83C1E764810E}"/>
              </a:ext>
            </a:extLst>
          </p:cNvPr>
          <p:cNvSpPr txBox="1"/>
          <p:nvPr/>
        </p:nvSpPr>
        <p:spPr>
          <a:xfrm>
            <a:off x="5174665" y="3927812"/>
            <a:ext cx="333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Interactive real-time message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12">
            <a:extLst>
              <a:ext uri="{FF2B5EF4-FFF2-40B4-BE49-F238E27FC236}">
                <a16:creationId xmlns:a16="http://schemas.microsoft.com/office/drawing/2014/main" id="{732BBA75-702D-4618-B2FD-43D8F4B2BBFD}"/>
              </a:ext>
            </a:extLst>
          </p:cNvPr>
          <p:cNvSpPr txBox="1"/>
          <p:nvPr/>
        </p:nvSpPr>
        <p:spPr>
          <a:xfrm>
            <a:off x="5174665" y="2444298"/>
            <a:ext cx="3818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Fire, power outages and other messages pushed to the mobile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phone notification system</a:t>
            </a:r>
          </a:p>
        </p:txBody>
      </p:sp>
      <p:sp>
        <p:nvSpPr>
          <p:cNvPr id="32" name="文本框 14">
            <a:extLst>
              <a:ext uri="{FF2B5EF4-FFF2-40B4-BE49-F238E27FC236}">
                <a16:creationId xmlns:a16="http://schemas.microsoft.com/office/drawing/2014/main" id="{E5185721-F030-40EA-A5AC-D85017959D09}"/>
              </a:ext>
            </a:extLst>
          </p:cNvPr>
          <p:cNvSpPr txBox="1"/>
          <p:nvPr/>
        </p:nvSpPr>
        <p:spPr>
          <a:xfrm>
            <a:off x="5152113" y="3375685"/>
            <a:ext cx="380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 can view historical information, the system automatically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retains the occupancy information and preferences</a:t>
            </a:r>
          </a:p>
        </p:txBody>
      </p:sp>
      <p:pic>
        <p:nvPicPr>
          <p:cNvPr id="33" name="图片 17">
            <a:extLst>
              <a:ext uri="{FF2B5EF4-FFF2-40B4-BE49-F238E27FC236}">
                <a16:creationId xmlns:a16="http://schemas.microsoft.com/office/drawing/2014/main" id="{16458AEC-348E-4850-9513-796A7FAED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" y="1225055"/>
            <a:ext cx="2593033" cy="4857679"/>
          </a:xfrm>
          <a:prstGeom prst="rect">
            <a:avLst/>
          </a:prstGeom>
        </p:spPr>
      </p:pic>
      <p:pic>
        <p:nvPicPr>
          <p:cNvPr id="34" name="图片 3">
            <a:extLst>
              <a:ext uri="{FF2B5EF4-FFF2-40B4-BE49-F238E27FC236}">
                <a16:creationId xmlns:a16="http://schemas.microsoft.com/office/drawing/2014/main" id="{961726A3-4F1E-4AA7-AC63-CC83C5D7A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99" y="2010888"/>
            <a:ext cx="1839777" cy="3265603"/>
          </a:xfrm>
          <a:prstGeom prst="rect">
            <a:avLst/>
          </a:prstGeom>
        </p:spPr>
      </p:pic>
      <p:sp>
        <p:nvSpPr>
          <p:cNvPr id="35" name="文本框 18">
            <a:extLst>
              <a:ext uri="{FF2B5EF4-FFF2-40B4-BE49-F238E27FC236}">
                <a16:creationId xmlns:a16="http://schemas.microsoft.com/office/drawing/2014/main" id="{3472E5D7-EFAE-4086-9D1A-2CCEAC15064E}"/>
              </a:ext>
            </a:extLst>
          </p:cNvPr>
          <p:cNvSpPr txBox="1"/>
          <p:nvPr/>
        </p:nvSpPr>
        <p:spPr>
          <a:xfrm>
            <a:off x="8138615" y="6947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Pushing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19">
            <a:extLst>
              <a:ext uri="{FF2B5EF4-FFF2-40B4-BE49-F238E27FC236}">
                <a16:creationId xmlns:a16="http://schemas.microsoft.com/office/drawing/2014/main" id="{49577985-4B25-42F7-9524-A4AA926F3047}"/>
              </a:ext>
            </a:extLst>
          </p:cNvPr>
          <p:cNvSpPr txBox="1"/>
          <p:nvPr/>
        </p:nvSpPr>
        <p:spPr>
          <a:xfrm>
            <a:off x="4101038" y="358303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椭圆 28">
            <a:extLst>
              <a:ext uri="{FF2B5EF4-FFF2-40B4-BE49-F238E27FC236}">
                <a16:creationId xmlns:a16="http://schemas.microsoft.com/office/drawing/2014/main" id="{A4D70D54-5E19-4267-9B16-C40915DA9749}"/>
              </a:ext>
            </a:extLst>
          </p:cNvPr>
          <p:cNvSpPr/>
          <p:nvPr/>
        </p:nvSpPr>
        <p:spPr>
          <a:xfrm>
            <a:off x="4778602" y="4967246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29">
            <a:extLst>
              <a:ext uri="{FF2B5EF4-FFF2-40B4-BE49-F238E27FC236}">
                <a16:creationId xmlns:a16="http://schemas.microsoft.com/office/drawing/2014/main" id="{F646EDC7-4E11-4CB8-AFF2-457DDA7351D3}"/>
              </a:ext>
            </a:extLst>
          </p:cNvPr>
          <p:cNvSpPr txBox="1"/>
          <p:nvPr/>
        </p:nvSpPr>
        <p:spPr>
          <a:xfrm>
            <a:off x="5174665" y="4813460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Share to social media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16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2307" y="0"/>
            <a:ext cx="9144000" cy="6858001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3778244" y="199587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7902" y="686468"/>
            <a:ext cx="2743200" cy="613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history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5"/>
          <p:cNvGrpSpPr>
            <a:grpSpLocks noChangeAspect="1"/>
          </p:cNvGrpSpPr>
          <p:nvPr/>
        </p:nvGrpSpPr>
        <p:grpSpPr bwMode="auto">
          <a:xfrm>
            <a:off x="413622" y="4064751"/>
            <a:ext cx="8395900" cy="554142"/>
            <a:chOff x="775" y="1483"/>
            <a:chExt cx="4212" cy="278"/>
          </a:xfrm>
        </p:grpSpPr>
        <p:sp>
          <p:nvSpPr>
            <p:cNvPr id="9" name="AutoShape 4"/>
            <p:cNvSpPr>
              <a:spLocks noChangeAspect="1" noChangeArrowheads="1" noTextEdit="1"/>
            </p:cNvSpPr>
            <p:nvPr/>
          </p:nvSpPr>
          <p:spPr bwMode="auto">
            <a:xfrm>
              <a:off x="775" y="1483"/>
              <a:ext cx="4210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766" y="1507"/>
              <a:ext cx="1221" cy="254"/>
            </a:xfrm>
            <a:custGeom>
              <a:avLst/>
              <a:gdLst>
                <a:gd name="T0" fmla="*/ 202 w 517"/>
                <a:gd name="T1" fmla="*/ 67 h 108"/>
                <a:gd name="T2" fmla="*/ 3 w 517"/>
                <a:gd name="T3" fmla="*/ 67 h 108"/>
                <a:gd name="T4" fmla="*/ 0 w 517"/>
                <a:gd name="T5" fmla="*/ 73 h 108"/>
                <a:gd name="T6" fmla="*/ 10 w 517"/>
                <a:gd name="T7" fmla="*/ 73 h 108"/>
                <a:gd name="T8" fmla="*/ 50 w 517"/>
                <a:gd name="T9" fmla="*/ 73 h 108"/>
                <a:gd name="T10" fmla="*/ 80 w 517"/>
                <a:gd name="T11" fmla="*/ 73 h 108"/>
                <a:gd name="T12" fmla="*/ 120 w 517"/>
                <a:gd name="T13" fmla="*/ 73 h 108"/>
                <a:gd name="T14" fmla="*/ 150 w 517"/>
                <a:gd name="T15" fmla="*/ 73 h 108"/>
                <a:gd name="T16" fmla="*/ 190 w 517"/>
                <a:gd name="T17" fmla="*/ 73 h 108"/>
                <a:gd name="T18" fmla="*/ 205 w 517"/>
                <a:gd name="T19" fmla="*/ 73 h 108"/>
                <a:gd name="T20" fmla="*/ 202 w 517"/>
                <a:gd name="T21" fmla="*/ 67 h 108"/>
                <a:gd name="T22" fmla="*/ 439 w 517"/>
                <a:gd name="T23" fmla="*/ 0 h 108"/>
                <a:gd name="T24" fmla="*/ 439 w 517"/>
                <a:gd name="T25" fmla="*/ 27 h 108"/>
                <a:gd name="T26" fmla="*/ 439 w 517"/>
                <a:gd name="T27" fmla="*/ 27 h 108"/>
                <a:gd name="T28" fmla="*/ 439 w 517"/>
                <a:gd name="T29" fmla="*/ 67 h 108"/>
                <a:gd name="T30" fmla="*/ 309 w 517"/>
                <a:gd name="T31" fmla="*/ 67 h 108"/>
                <a:gd name="T32" fmla="*/ 306 w 517"/>
                <a:gd name="T33" fmla="*/ 73 h 108"/>
                <a:gd name="T34" fmla="*/ 410 w 517"/>
                <a:gd name="T35" fmla="*/ 73 h 108"/>
                <a:gd name="T36" fmla="*/ 439 w 517"/>
                <a:gd name="T37" fmla="*/ 73 h 108"/>
                <a:gd name="T38" fmla="*/ 439 w 517"/>
                <a:gd name="T39" fmla="*/ 88 h 108"/>
                <a:gd name="T40" fmla="*/ 439 w 517"/>
                <a:gd name="T41" fmla="*/ 108 h 108"/>
                <a:gd name="T42" fmla="*/ 517 w 517"/>
                <a:gd name="T43" fmla="*/ 54 h 108"/>
                <a:gd name="T44" fmla="*/ 439 w 517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7" h="108">
                  <a:moveTo>
                    <a:pt x="202" y="67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9"/>
                    <a:pt x="1" y="71"/>
                    <a:pt x="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90" y="73"/>
                    <a:pt x="190" y="73"/>
                    <a:pt x="190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1"/>
                    <a:pt x="203" y="69"/>
                    <a:pt x="202" y="67"/>
                  </a:cubicBezTo>
                  <a:moveTo>
                    <a:pt x="439" y="0"/>
                  </a:moveTo>
                  <a:cubicBezTo>
                    <a:pt x="439" y="27"/>
                    <a:pt x="439" y="27"/>
                    <a:pt x="439" y="27"/>
                  </a:cubicBezTo>
                  <a:cubicBezTo>
                    <a:pt x="439" y="27"/>
                    <a:pt x="439" y="27"/>
                    <a:pt x="439" y="27"/>
                  </a:cubicBezTo>
                  <a:cubicBezTo>
                    <a:pt x="439" y="67"/>
                    <a:pt x="439" y="67"/>
                    <a:pt x="439" y="67"/>
                  </a:cubicBezTo>
                  <a:cubicBezTo>
                    <a:pt x="309" y="67"/>
                    <a:pt x="309" y="67"/>
                    <a:pt x="309" y="67"/>
                  </a:cubicBezTo>
                  <a:cubicBezTo>
                    <a:pt x="309" y="69"/>
                    <a:pt x="308" y="71"/>
                    <a:pt x="306" y="73"/>
                  </a:cubicBezTo>
                  <a:cubicBezTo>
                    <a:pt x="410" y="73"/>
                    <a:pt x="410" y="73"/>
                    <a:pt x="410" y="73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39" y="88"/>
                    <a:pt x="439" y="88"/>
                    <a:pt x="439" y="88"/>
                  </a:cubicBezTo>
                  <a:cubicBezTo>
                    <a:pt x="439" y="108"/>
                    <a:pt x="439" y="108"/>
                    <a:pt x="439" y="108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439" y="0"/>
                    <a:pt x="439" y="0"/>
                    <a:pt x="439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794" y="1665"/>
              <a:ext cx="555" cy="14"/>
            </a:xfrm>
            <a:custGeom>
              <a:avLst/>
              <a:gdLst>
                <a:gd name="T0" fmla="*/ 232 w 235"/>
                <a:gd name="T1" fmla="*/ 0 h 6"/>
                <a:gd name="T2" fmla="*/ 0 w 235"/>
                <a:gd name="T3" fmla="*/ 0 h 6"/>
                <a:gd name="T4" fmla="*/ 0 w 235"/>
                <a:gd name="T5" fmla="*/ 6 h 6"/>
                <a:gd name="T6" fmla="*/ 11 w 235"/>
                <a:gd name="T7" fmla="*/ 6 h 6"/>
                <a:gd name="T8" fmla="*/ 41 w 235"/>
                <a:gd name="T9" fmla="*/ 6 h 6"/>
                <a:gd name="T10" fmla="*/ 81 w 235"/>
                <a:gd name="T11" fmla="*/ 6 h 6"/>
                <a:gd name="T12" fmla="*/ 111 w 235"/>
                <a:gd name="T13" fmla="*/ 6 h 6"/>
                <a:gd name="T14" fmla="*/ 151 w 235"/>
                <a:gd name="T15" fmla="*/ 6 h 6"/>
                <a:gd name="T16" fmla="*/ 181 w 235"/>
                <a:gd name="T17" fmla="*/ 6 h 6"/>
                <a:gd name="T18" fmla="*/ 221 w 235"/>
                <a:gd name="T19" fmla="*/ 6 h 6"/>
                <a:gd name="T20" fmla="*/ 235 w 235"/>
                <a:gd name="T21" fmla="*/ 6 h 6"/>
                <a:gd name="T22" fmla="*/ 232 w 23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" h="6">
                  <a:moveTo>
                    <a:pt x="2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35" y="6"/>
                    <a:pt x="235" y="6"/>
                    <a:pt x="235" y="6"/>
                  </a:cubicBezTo>
                  <a:cubicBezTo>
                    <a:pt x="233" y="4"/>
                    <a:pt x="232" y="2"/>
                    <a:pt x="232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1588" y="1665"/>
              <a:ext cx="484" cy="14"/>
            </a:xfrm>
            <a:custGeom>
              <a:avLst/>
              <a:gdLst>
                <a:gd name="T0" fmla="*/ 202 w 205"/>
                <a:gd name="T1" fmla="*/ 0 h 6"/>
                <a:gd name="T2" fmla="*/ 3 w 205"/>
                <a:gd name="T3" fmla="*/ 0 h 6"/>
                <a:gd name="T4" fmla="*/ 0 w 205"/>
                <a:gd name="T5" fmla="*/ 6 h 6"/>
                <a:gd name="T6" fmla="*/ 11 w 205"/>
                <a:gd name="T7" fmla="*/ 6 h 6"/>
                <a:gd name="T8" fmla="*/ 52 w 205"/>
                <a:gd name="T9" fmla="*/ 6 h 6"/>
                <a:gd name="T10" fmla="*/ 81 w 205"/>
                <a:gd name="T11" fmla="*/ 6 h 6"/>
                <a:gd name="T12" fmla="*/ 122 w 205"/>
                <a:gd name="T13" fmla="*/ 6 h 6"/>
                <a:gd name="T14" fmla="*/ 152 w 205"/>
                <a:gd name="T15" fmla="*/ 6 h 6"/>
                <a:gd name="T16" fmla="*/ 192 w 205"/>
                <a:gd name="T17" fmla="*/ 6 h 6"/>
                <a:gd name="T18" fmla="*/ 205 w 205"/>
                <a:gd name="T19" fmla="*/ 6 h 6"/>
                <a:gd name="T20" fmla="*/ 202 w 205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6">
                  <a:moveTo>
                    <a:pt x="2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4" y="4"/>
                    <a:pt x="203" y="2"/>
                    <a:pt x="202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313" y="1665"/>
              <a:ext cx="487" cy="14"/>
            </a:xfrm>
            <a:custGeom>
              <a:avLst/>
              <a:gdLst>
                <a:gd name="T0" fmla="*/ 203 w 206"/>
                <a:gd name="T1" fmla="*/ 0 h 6"/>
                <a:gd name="T2" fmla="*/ 3 w 206"/>
                <a:gd name="T3" fmla="*/ 0 h 6"/>
                <a:gd name="T4" fmla="*/ 0 w 206"/>
                <a:gd name="T5" fmla="*/ 6 h 6"/>
                <a:gd name="T6" fmla="*/ 11 w 206"/>
                <a:gd name="T7" fmla="*/ 6 h 6"/>
                <a:gd name="T8" fmla="*/ 52 w 206"/>
                <a:gd name="T9" fmla="*/ 6 h 6"/>
                <a:gd name="T10" fmla="*/ 81 w 206"/>
                <a:gd name="T11" fmla="*/ 6 h 6"/>
                <a:gd name="T12" fmla="*/ 122 w 206"/>
                <a:gd name="T13" fmla="*/ 6 h 6"/>
                <a:gd name="T14" fmla="*/ 151 w 206"/>
                <a:gd name="T15" fmla="*/ 6 h 6"/>
                <a:gd name="T16" fmla="*/ 192 w 206"/>
                <a:gd name="T17" fmla="*/ 6 h 6"/>
                <a:gd name="T18" fmla="*/ 206 w 206"/>
                <a:gd name="T19" fmla="*/ 6 h 6"/>
                <a:gd name="T20" fmla="*/ 203 w 206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6">
                  <a:moveTo>
                    <a:pt x="20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206" y="6"/>
                    <a:pt x="206" y="6"/>
                    <a:pt x="206" y="6"/>
                  </a:cubicBezTo>
                  <a:cubicBezTo>
                    <a:pt x="205" y="4"/>
                    <a:pt x="204" y="2"/>
                    <a:pt x="203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041" y="1665"/>
              <a:ext cx="484" cy="14"/>
            </a:xfrm>
            <a:custGeom>
              <a:avLst/>
              <a:gdLst>
                <a:gd name="T0" fmla="*/ 202 w 205"/>
                <a:gd name="T1" fmla="*/ 0 h 6"/>
                <a:gd name="T2" fmla="*/ 3 w 205"/>
                <a:gd name="T3" fmla="*/ 0 h 6"/>
                <a:gd name="T4" fmla="*/ 0 w 205"/>
                <a:gd name="T5" fmla="*/ 6 h 6"/>
                <a:gd name="T6" fmla="*/ 10 w 205"/>
                <a:gd name="T7" fmla="*/ 6 h 6"/>
                <a:gd name="T8" fmla="*/ 50 w 205"/>
                <a:gd name="T9" fmla="*/ 6 h 6"/>
                <a:gd name="T10" fmla="*/ 80 w 205"/>
                <a:gd name="T11" fmla="*/ 6 h 6"/>
                <a:gd name="T12" fmla="*/ 120 w 205"/>
                <a:gd name="T13" fmla="*/ 6 h 6"/>
                <a:gd name="T14" fmla="*/ 150 w 205"/>
                <a:gd name="T15" fmla="*/ 6 h 6"/>
                <a:gd name="T16" fmla="*/ 191 w 205"/>
                <a:gd name="T17" fmla="*/ 6 h 6"/>
                <a:gd name="T18" fmla="*/ 205 w 205"/>
                <a:gd name="T19" fmla="*/ 6 h 6"/>
                <a:gd name="T20" fmla="*/ 202 w 205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6">
                  <a:moveTo>
                    <a:pt x="2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91" y="6"/>
                    <a:pt x="191" y="6"/>
                    <a:pt x="191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4" y="4"/>
                    <a:pt x="203" y="2"/>
                    <a:pt x="202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803" y="1490"/>
              <a:ext cx="184" cy="255"/>
            </a:xfrm>
            <a:custGeom>
              <a:avLst/>
              <a:gdLst>
                <a:gd name="T0" fmla="*/ 0 w 184"/>
                <a:gd name="T1" fmla="*/ 255 h 255"/>
                <a:gd name="T2" fmla="*/ 184 w 184"/>
                <a:gd name="T3" fmla="*/ 127 h 255"/>
                <a:gd name="T4" fmla="*/ 0 w 184"/>
                <a:gd name="T5" fmla="*/ 0 h 255"/>
                <a:gd name="T6" fmla="*/ 0 w 184"/>
                <a:gd name="T7" fmla="*/ 80 h 255"/>
                <a:gd name="T8" fmla="*/ 0 w 184"/>
                <a:gd name="T9" fmla="*/ 175 h 255"/>
                <a:gd name="T10" fmla="*/ 0 w 184"/>
                <a:gd name="T11" fmla="*/ 208 h 255"/>
                <a:gd name="T12" fmla="*/ 0 w 184"/>
                <a:gd name="T13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55">
                  <a:moveTo>
                    <a:pt x="0" y="255"/>
                  </a:moveTo>
                  <a:lnTo>
                    <a:pt x="184" y="127"/>
                  </a:lnTo>
                  <a:lnTo>
                    <a:pt x="0" y="0"/>
                  </a:lnTo>
                  <a:lnTo>
                    <a:pt x="0" y="80"/>
                  </a:lnTo>
                  <a:lnTo>
                    <a:pt x="0" y="175"/>
                  </a:lnTo>
                  <a:lnTo>
                    <a:pt x="0" y="208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F47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732" y="1514"/>
              <a:ext cx="154" cy="151"/>
            </a:xfrm>
            <a:custGeom>
              <a:avLst/>
              <a:gdLst>
                <a:gd name="T0" fmla="*/ 104 w 154"/>
                <a:gd name="T1" fmla="*/ 0 h 151"/>
                <a:gd name="T2" fmla="*/ 71 w 154"/>
                <a:gd name="T3" fmla="*/ 47 h 151"/>
                <a:gd name="T4" fmla="*/ 71 w 154"/>
                <a:gd name="T5" fmla="*/ 56 h 151"/>
                <a:gd name="T6" fmla="*/ 66 w 154"/>
                <a:gd name="T7" fmla="*/ 56 h 151"/>
                <a:gd name="T8" fmla="*/ 0 w 154"/>
                <a:gd name="T9" fmla="*/ 151 h 151"/>
                <a:gd name="T10" fmla="*/ 71 w 154"/>
                <a:gd name="T11" fmla="*/ 151 h 151"/>
                <a:gd name="T12" fmla="*/ 154 w 154"/>
                <a:gd name="T13" fmla="*/ 33 h 151"/>
                <a:gd name="T14" fmla="*/ 104 w 154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151">
                  <a:moveTo>
                    <a:pt x="104" y="0"/>
                  </a:moveTo>
                  <a:lnTo>
                    <a:pt x="71" y="47"/>
                  </a:lnTo>
                  <a:lnTo>
                    <a:pt x="71" y="56"/>
                  </a:lnTo>
                  <a:lnTo>
                    <a:pt x="66" y="56"/>
                  </a:lnTo>
                  <a:lnTo>
                    <a:pt x="0" y="151"/>
                  </a:lnTo>
                  <a:lnTo>
                    <a:pt x="71" y="151"/>
                  </a:lnTo>
                  <a:lnTo>
                    <a:pt x="154" y="3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879" y="1591"/>
              <a:ext cx="108" cy="102"/>
            </a:xfrm>
            <a:custGeom>
              <a:avLst/>
              <a:gdLst>
                <a:gd name="T0" fmla="*/ 0 w 108"/>
                <a:gd name="T1" fmla="*/ 102 h 102"/>
                <a:gd name="T2" fmla="*/ 108 w 108"/>
                <a:gd name="T3" fmla="*/ 26 h 102"/>
                <a:gd name="T4" fmla="*/ 70 w 108"/>
                <a:gd name="T5" fmla="*/ 0 h 102"/>
                <a:gd name="T6" fmla="*/ 0 w 10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02">
                  <a:moveTo>
                    <a:pt x="0" y="102"/>
                  </a:moveTo>
                  <a:lnTo>
                    <a:pt x="108" y="26"/>
                  </a:lnTo>
                  <a:lnTo>
                    <a:pt x="7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777" y="1570"/>
              <a:ext cx="660" cy="95"/>
            </a:xfrm>
            <a:prstGeom prst="rect">
              <a:avLst/>
            </a:prstGeom>
            <a:solidFill>
              <a:srgbClr val="2E9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777" y="1570"/>
              <a:ext cx="66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803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969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4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113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1300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0 w 134"/>
                <a:gd name="T3" fmla="*/ 95 h 95"/>
                <a:gd name="T4" fmla="*/ 0 w 134"/>
                <a:gd name="T5" fmla="*/ 95 h 95"/>
                <a:gd name="T6" fmla="*/ 66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0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1300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0 w 134"/>
                <a:gd name="T3" fmla="*/ 95 h 95"/>
                <a:gd name="T4" fmla="*/ 0 w 134"/>
                <a:gd name="T5" fmla="*/ 95 h 95"/>
                <a:gd name="T6" fmla="*/ 66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0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503" y="1570"/>
              <a:ext cx="659" cy="95"/>
            </a:xfrm>
            <a:prstGeom prst="rect">
              <a:avLst/>
            </a:pr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503" y="1570"/>
              <a:ext cx="65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1529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1529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169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185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202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4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202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4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2228" y="1570"/>
              <a:ext cx="659" cy="95"/>
            </a:xfrm>
            <a:prstGeom prst="rect">
              <a:avLst/>
            </a:prstGeom>
            <a:solidFill>
              <a:srgbClr val="FDD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2228" y="1570"/>
              <a:ext cx="65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225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225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241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258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2750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2750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2951" y="1570"/>
              <a:ext cx="661" cy="95"/>
            </a:xfrm>
            <a:prstGeom prst="rect">
              <a:avLst/>
            </a:pr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2951" y="1570"/>
              <a:ext cx="661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297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9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9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297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9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9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1"/>
            <p:cNvSpPr>
              <a:spLocks/>
            </p:cNvSpPr>
            <p:nvPr/>
          </p:nvSpPr>
          <p:spPr bwMode="auto">
            <a:xfrm>
              <a:off x="314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68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2"/>
            <p:cNvSpPr>
              <a:spLocks/>
            </p:cNvSpPr>
            <p:nvPr/>
          </p:nvSpPr>
          <p:spPr bwMode="auto">
            <a:xfrm>
              <a:off x="3310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8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3475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4"/>
            <p:cNvSpPr>
              <a:spLocks/>
            </p:cNvSpPr>
            <p:nvPr/>
          </p:nvSpPr>
          <p:spPr bwMode="auto">
            <a:xfrm>
              <a:off x="3475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676" y="1570"/>
              <a:ext cx="662" cy="95"/>
            </a:xfrm>
            <a:prstGeom prst="rect">
              <a:avLst/>
            </a:prstGeom>
            <a:solidFill>
              <a:srgbClr val="44B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676" y="1570"/>
              <a:ext cx="662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7"/>
            <p:cNvSpPr>
              <a:spLocks/>
            </p:cNvSpPr>
            <p:nvPr/>
          </p:nvSpPr>
          <p:spPr bwMode="auto">
            <a:xfrm>
              <a:off x="3702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8"/>
            <p:cNvSpPr>
              <a:spLocks/>
            </p:cNvSpPr>
            <p:nvPr/>
          </p:nvSpPr>
          <p:spPr bwMode="auto">
            <a:xfrm>
              <a:off x="3702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9"/>
            <p:cNvSpPr>
              <a:spLocks/>
            </p:cNvSpPr>
            <p:nvPr/>
          </p:nvSpPr>
          <p:spPr bwMode="auto">
            <a:xfrm>
              <a:off x="3867" y="1570"/>
              <a:ext cx="138" cy="95"/>
            </a:xfrm>
            <a:custGeom>
              <a:avLst/>
              <a:gdLst>
                <a:gd name="T0" fmla="*/ 138 w 138"/>
                <a:gd name="T1" fmla="*/ 0 h 95"/>
                <a:gd name="T2" fmla="*/ 71 w 138"/>
                <a:gd name="T3" fmla="*/ 95 h 95"/>
                <a:gd name="T4" fmla="*/ 0 w 138"/>
                <a:gd name="T5" fmla="*/ 95 h 95"/>
                <a:gd name="T6" fmla="*/ 67 w 138"/>
                <a:gd name="T7" fmla="*/ 0 h 95"/>
                <a:gd name="T8" fmla="*/ 138 w 138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5">
                  <a:moveTo>
                    <a:pt x="138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7" y="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0"/>
            <p:cNvSpPr>
              <a:spLocks/>
            </p:cNvSpPr>
            <p:nvPr/>
          </p:nvSpPr>
          <p:spPr bwMode="auto">
            <a:xfrm>
              <a:off x="4035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9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9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1"/>
            <p:cNvSpPr>
              <a:spLocks/>
            </p:cNvSpPr>
            <p:nvPr/>
          </p:nvSpPr>
          <p:spPr bwMode="auto">
            <a:xfrm>
              <a:off x="4201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68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2"/>
            <p:cNvSpPr>
              <a:spLocks/>
            </p:cNvSpPr>
            <p:nvPr/>
          </p:nvSpPr>
          <p:spPr bwMode="auto">
            <a:xfrm>
              <a:off x="4201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68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4375" y="1570"/>
              <a:ext cx="428" cy="95"/>
            </a:xfrm>
            <a:prstGeom prst="rect">
              <a:avLst/>
            </a:prstGeom>
            <a:solidFill>
              <a:srgbClr val="F47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4375" y="1570"/>
              <a:ext cx="428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5"/>
            <p:cNvSpPr>
              <a:spLocks/>
            </p:cNvSpPr>
            <p:nvPr/>
          </p:nvSpPr>
          <p:spPr bwMode="auto">
            <a:xfrm>
              <a:off x="4401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7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6"/>
            <p:cNvSpPr>
              <a:spLocks/>
            </p:cNvSpPr>
            <p:nvPr/>
          </p:nvSpPr>
          <p:spPr bwMode="auto">
            <a:xfrm>
              <a:off x="4401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7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7" y="0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7"/>
            <p:cNvSpPr>
              <a:spLocks/>
            </p:cNvSpPr>
            <p:nvPr/>
          </p:nvSpPr>
          <p:spPr bwMode="auto">
            <a:xfrm>
              <a:off x="4567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4732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9"/>
            <p:cNvSpPr>
              <a:spLocks/>
            </p:cNvSpPr>
            <p:nvPr/>
          </p:nvSpPr>
          <p:spPr bwMode="auto">
            <a:xfrm>
              <a:off x="2067" y="1483"/>
              <a:ext cx="253" cy="269"/>
            </a:xfrm>
            <a:custGeom>
              <a:avLst/>
              <a:gdLst>
                <a:gd name="T0" fmla="*/ 53 w 107"/>
                <a:gd name="T1" fmla="*/ 0 h 114"/>
                <a:gd name="T2" fmla="*/ 0 w 107"/>
                <a:gd name="T3" fmla="*/ 37 h 114"/>
                <a:gd name="T4" fmla="*/ 9 w 107"/>
                <a:gd name="T5" fmla="*/ 37 h 114"/>
                <a:gd name="T6" fmla="*/ 39 w 107"/>
                <a:gd name="T7" fmla="*/ 37 h 114"/>
                <a:gd name="T8" fmla="*/ 40 w 107"/>
                <a:gd name="T9" fmla="*/ 37 h 114"/>
                <a:gd name="T10" fmla="*/ 40 w 107"/>
                <a:gd name="T11" fmla="*/ 44 h 114"/>
                <a:gd name="T12" fmla="*/ 46 w 107"/>
                <a:gd name="T13" fmla="*/ 44 h 114"/>
                <a:gd name="T14" fmla="*/ 47 w 107"/>
                <a:gd name="T15" fmla="*/ 44 h 114"/>
                <a:gd name="T16" fmla="*/ 47 w 107"/>
                <a:gd name="T17" fmla="*/ 83 h 114"/>
                <a:gd name="T18" fmla="*/ 19 w 107"/>
                <a:gd name="T19" fmla="*/ 83 h 114"/>
                <a:gd name="T20" fmla="*/ 2 w 107"/>
                <a:gd name="T21" fmla="*/ 83 h 114"/>
                <a:gd name="T22" fmla="*/ 53 w 107"/>
                <a:gd name="T23" fmla="*/ 114 h 114"/>
                <a:gd name="T24" fmla="*/ 104 w 107"/>
                <a:gd name="T25" fmla="*/ 83 h 114"/>
                <a:gd name="T26" fmla="*/ 85 w 107"/>
                <a:gd name="T27" fmla="*/ 83 h 114"/>
                <a:gd name="T28" fmla="*/ 74 w 107"/>
                <a:gd name="T29" fmla="*/ 83 h 114"/>
                <a:gd name="T30" fmla="*/ 74 w 107"/>
                <a:gd name="T31" fmla="*/ 77 h 114"/>
                <a:gd name="T32" fmla="*/ 68 w 107"/>
                <a:gd name="T33" fmla="*/ 77 h 114"/>
                <a:gd name="T34" fmla="*/ 68 w 107"/>
                <a:gd name="T35" fmla="*/ 37 h 114"/>
                <a:gd name="T36" fmla="*/ 106 w 107"/>
                <a:gd name="T37" fmla="*/ 37 h 114"/>
                <a:gd name="T38" fmla="*/ 107 w 107"/>
                <a:gd name="T39" fmla="*/ 37 h 114"/>
                <a:gd name="T40" fmla="*/ 53 w 10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14">
                  <a:moveTo>
                    <a:pt x="53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12" y="102"/>
                    <a:pt x="31" y="114"/>
                    <a:pt x="53" y="114"/>
                  </a:cubicBezTo>
                  <a:cubicBezTo>
                    <a:pt x="75" y="114"/>
                    <a:pt x="94" y="102"/>
                    <a:pt x="10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3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2065" y="1587"/>
              <a:ext cx="113" cy="92"/>
            </a:xfrm>
            <a:custGeom>
              <a:avLst/>
              <a:gdLst>
                <a:gd name="T0" fmla="*/ 48 w 48"/>
                <a:gd name="T1" fmla="*/ 0 h 39"/>
                <a:gd name="T2" fmla="*/ 47 w 48"/>
                <a:gd name="T3" fmla="*/ 0 h 39"/>
                <a:gd name="T4" fmla="*/ 41 w 48"/>
                <a:gd name="T5" fmla="*/ 0 h 39"/>
                <a:gd name="T6" fmla="*/ 41 w 48"/>
                <a:gd name="T7" fmla="*/ 33 h 39"/>
                <a:gd name="T8" fmla="*/ 0 w 48"/>
                <a:gd name="T9" fmla="*/ 33 h 39"/>
                <a:gd name="T10" fmla="*/ 3 w 48"/>
                <a:gd name="T11" fmla="*/ 39 h 39"/>
                <a:gd name="T12" fmla="*/ 20 w 48"/>
                <a:gd name="T13" fmla="*/ 39 h 39"/>
                <a:gd name="T14" fmla="*/ 48 w 48"/>
                <a:gd name="T15" fmla="*/ 39 h 39"/>
                <a:gd name="T16" fmla="*/ 48 w 4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9">
                  <a:moveTo>
                    <a:pt x="48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2242" y="1665"/>
              <a:ext cx="78" cy="14"/>
            </a:xfrm>
            <a:custGeom>
              <a:avLst/>
              <a:gdLst>
                <a:gd name="T0" fmla="*/ 33 w 33"/>
                <a:gd name="T1" fmla="*/ 0 h 6"/>
                <a:gd name="T2" fmla="*/ 0 w 33"/>
                <a:gd name="T3" fmla="*/ 0 h 6"/>
                <a:gd name="T4" fmla="*/ 0 w 33"/>
                <a:gd name="T5" fmla="*/ 6 h 6"/>
                <a:gd name="T6" fmla="*/ 11 w 33"/>
                <a:gd name="T7" fmla="*/ 6 h 6"/>
                <a:gd name="T8" fmla="*/ 30 w 33"/>
                <a:gd name="T9" fmla="*/ 6 h 6"/>
                <a:gd name="T10" fmla="*/ 33 w 3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4"/>
                    <a:pt x="32" y="2"/>
                    <a:pt x="33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2"/>
            <p:cNvSpPr>
              <a:spLocks noEditPoints="1"/>
            </p:cNvSpPr>
            <p:nvPr/>
          </p:nvSpPr>
          <p:spPr bwMode="auto">
            <a:xfrm>
              <a:off x="2058" y="1570"/>
              <a:ext cx="104" cy="95"/>
            </a:xfrm>
            <a:custGeom>
              <a:avLst/>
              <a:gdLst>
                <a:gd name="T0" fmla="*/ 13 w 44"/>
                <a:gd name="T1" fmla="*/ 0 h 40"/>
                <a:gd name="T2" fmla="*/ 4 w 44"/>
                <a:gd name="T3" fmla="*/ 0 h 40"/>
                <a:gd name="T4" fmla="*/ 0 w 44"/>
                <a:gd name="T5" fmla="*/ 19 h 40"/>
                <a:gd name="T6" fmla="*/ 13 w 44"/>
                <a:gd name="T7" fmla="*/ 0 h 40"/>
                <a:gd name="T8" fmla="*/ 44 w 44"/>
                <a:gd name="T9" fmla="*/ 0 h 40"/>
                <a:gd name="T10" fmla="*/ 43 w 44"/>
                <a:gd name="T11" fmla="*/ 0 h 40"/>
                <a:gd name="T12" fmla="*/ 16 w 44"/>
                <a:gd name="T13" fmla="*/ 40 h 40"/>
                <a:gd name="T14" fmla="*/ 3 w 44"/>
                <a:gd name="T15" fmla="*/ 40 h 40"/>
                <a:gd name="T16" fmla="*/ 3 w 44"/>
                <a:gd name="T17" fmla="*/ 40 h 40"/>
                <a:gd name="T18" fmla="*/ 44 w 44"/>
                <a:gd name="T19" fmla="*/ 40 h 40"/>
                <a:gd name="T20" fmla="*/ 44 w 44"/>
                <a:gd name="T21" fmla="*/ 7 h 40"/>
                <a:gd name="T22" fmla="*/ 44 w 4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0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0" y="12"/>
                    <a:pt x="0" y="19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C0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3"/>
            <p:cNvSpPr>
              <a:spLocks/>
            </p:cNvSpPr>
            <p:nvPr/>
          </p:nvSpPr>
          <p:spPr bwMode="auto">
            <a:xfrm>
              <a:off x="2058" y="1570"/>
              <a:ext cx="101" cy="95"/>
            </a:xfrm>
            <a:custGeom>
              <a:avLst/>
              <a:gdLst>
                <a:gd name="T0" fmla="*/ 43 w 43"/>
                <a:gd name="T1" fmla="*/ 0 h 40"/>
                <a:gd name="T2" fmla="*/ 13 w 43"/>
                <a:gd name="T3" fmla="*/ 0 h 40"/>
                <a:gd name="T4" fmla="*/ 0 w 43"/>
                <a:gd name="T5" fmla="*/ 19 h 40"/>
                <a:gd name="T6" fmla="*/ 0 w 43"/>
                <a:gd name="T7" fmla="*/ 20 h 40"/>
                <a:gd name="T8" fmla="*/ 3 w 43"/>
                <a:gd name="T9" fmla="*/ 40 h 40"/>
                <a:gd name="T10" fmla="*/ 16 w 43"/>
                <a:gd name="T11" fmla="*/ 40 h 40"/>
                <a:gd name="T12" fmla="*/ 43 w 4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0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1" y="33"/>
                    <a:pt x="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32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4"/>
            <p:cNvSpPr>
              <a:spLocks/>
            </p:cNvSpPr>
            <p:nvPr/>
          </p:nvSpPr>
          <p:spPr bwMode="auto">
            <a:xfrm>
              <a:off x="2228" y="1570"/>
              <a:ext cx="92" cy="95"/>
            </a:xfrm>
            <a:custGeom>
              <a:avLst/>
              <a:gdLst>
                <a:gd name="T0" fmla="*/ 90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90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90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EA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2228" y="1570"/>
              <a:ext cx="92" cy="95"/>
            </a:xfrm>
            <a:custGeom>
              <a:avLst/>
              <a:gdLst>
                <a:gd name="T0" fmla="*/ 90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90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90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2254" y="1570"/>
              <a:ext cx="73" cy="95"/>
            </a:xfrm>
            <a:custGeom>
              <a:avLst/>
              <a:gdLst>
                <a:gd name="T0" fmla="*/ 28 w 31"/>
                <a:gd name="T1" fmla="*/ 0 h 40"/>
                <a:gd name="T2" fmla="*/ 27 w 31"/>
                <a:gd name="T3" fmla="*/ 0 h 40"/>
                <a:gd name="T4" fmla="*/ 0 w 31"/>
                <a:gd name="T5" fmla="*/ 40 h 40"/>
                <a:gd name="T6" fmla="*/ 28 w 31"/>
                <a:gd name="T7" fmla="*/ 40 h 40"/>
                <a:gd name="T8" fmla="*/ 31 w 31"/>
                <a:gd name="T9" fmla="*/ 20 h 40"/>
                <a:gd name="T10" fmla="*/ 28 w 31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0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3"/>
                    <a:pt x="31" y="27"/>
                    <a:pt x="31" y="20"/>
                  </a:cubicBezTo>
                  <a:cubicBezTo>
                    <a:pt x="31" y="13"/>
                    <a:pt x="30" y="6"/>
                    <a:pt x="28" y="0"/>
                  </a:cubicBezTo>
                </a:path>
              </a:pathLst>
            </a:custGeom>
            <a:solidFill>
              <a:srgbClr val="95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Oval 67"/>
            <p:cNvSpPr>
              <a:spLocks noChangeArrowheads="1"/>
            </p:cNvSpPr>
            <p:nvPr/>
          </p:nvSpPr>
          <p:spPr bwMode="auto">
            <a:xfrm>
              <a:off x="2077" y="1502"/>
              <a:ext cx="231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Oval 68"/>
            <p:cNvSpPr>
              <a:spLocks noChangeArrowheads="1"/>
            </p:cNvSpPr>
            <p:nvPr/>
          </p:nvSpPr>
          <p:spPr bwMode="auto">
            <a:xfrm>
              <a:off x="2119" y="1544"/>
              <a:ext cx="147" cy="146"/>
            </a:xfrm>
            <a:prstGeom prst="ellipse">
              <a:avLst/>
            </a:pr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9"/>
            <p:cNvSpPr>
              <a:spLocks/>
            </p:cNvSpPr>
            <p:nvPr/>
          </p:nvSpPr>
          <p:spPr bwMode="auto">
            <a:xfrm>
              <a:off x="3518" y="1483"/>
              <a:ext cx="255" cy="269"/>
            </a:xfrm>
            <a:custGeom>
              <a:avLst/>
              <a:gdLst>
                <a:gd name="T0" fmla="*/ 54 w 108"/>
                <a:gd name="T1" fmla="*/ 0 h 114"/>
                <a:gd name="T2" fmla="*/ 0 w 108"/>
                <a:gd name="T3" fmla="*/ 37 h 114"/>
                <a:gd name="T4" fmla="*/ 9 w 108"/>
                <a:gd name="T5" fmla="*/ 37 h 114"/>
                <a:gd name="T6" fmla="*/ 39 w 108"/>
                <a:gd name="T7" fmla="*/ 37 h 114"/>
                <a:gd name="T8" fmla="*/ 40 w 108"/>
                <a:gd name="T9" fmla="*/ 37 h 114"/>
                <a:gd name="T10" fmla="*/ 40 w 108"/>
                <a:gd name="T11" fmla="*/ 44 h 114"/>
                <a:gd name="T12" fmla="*/ 46 w 108"/>
                <a:gd name="T13" fmla="*/ 44 h 114"/>
                <a:gd name="T14" fmla="*/ 47 w 108"/>
                <a:gd name="T15" fmla="*/ 44 h 114"/>
                <a:gd name="T16" fmla="*/ 47 w 108"/>
                <a:gd name="T17" fmla="*/ 83 h 114"/>
                <a:gd name="T18" fmla="*/ 18 w 108"/>
                <a:gd name="T19" fmla="*/ 83 h 114"/>
                <a:gd name="T20" fmla="*/ 3 w 108"/>
                <a:gd name="T21" fmla="*/ 83 h 114"/>
                <a:gd name="T22" fmla="*/ 54 w 108"/>
                <a:gd name="T23" fmla="*/ 114 h 114"/>
                <a:gd name="T24" fmla="*/ 105 w 108"/>
                <a:gd name="T25" fmla="*/ 83 h 114"/>
                <a:gd name="T26" fmla="*/ 85 w 108"/>
                <a:gd name="T27" fmla="*/ 83 h 114"/>
                <a:gd name="T28" fmla="*/ 74 w 108"/>
                <a:gd name="T29" fmla="*/ 83 h 114"/>
                <a:gd name="T30" fmla="*/ 74 w 108"/>
                <a:gd name="T31" fmla="*/ 77 h 114"/>
                <a:gd name="T32" fmla="*/ 67 w 108"/>
                <a:gd name="T33" fmla="*/ 77 h 114"/>
                <a:gd name="T34" fmla="*/ 67 w 108"/>
                <a:gd name="T35" fmla="*/ 37 h 114"/>
                <a:gd name="T36" fmla="*/ 106 w 108"/>
                <a:gd name="T37" fmla="*/ 37 h 114"/>
                <a:gd name="T38" fmla="*/ 108 w 108"/>
                <a:gd name="T39" fmla="*/ 37 h 114"/>
                <a:gd name="T40" fmla="*/ 54 w 108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14">
                  <a:moveTo>
                    <a:pt x="54" y="0"/>
                  </a:moveTo>
                  <a:cubicBezTo>
                    <a:pt x="29" y="0"/>
                    <a:pt x="9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3" y="102"/>
                    <a:pt x="32" y="114"/>
                    <a:pt x="54" y="114"/>
                  </a:cubicBezTo>
                  <a:cubicBezTo>
                    <a:pt x="76" y="114"/>
                    <a:pt x="95" y="102"/>
                    <a:pt x="10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99" y="15"/>
                    <a:pt x="78" y="0"/>
                    <a:pt x="54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0"/>
            <p:cNvSpPr>
              <a:spLocks/>
            </p:cNvSpPr>
            <p:nvPr/>
          </p:nvSpPr>
          <p:spPr bwMode="auto">
            <a:xfrm>
              <a:off x="3693" y="1665"/>
              <a:ext cx="80" cy="14"/>
            </a:xfrm>
            <a:custGeom>
              <a:avLst/>
              <a:gdLst>
                <a:gd name="T0" fmla="*/ 34 w 34"/>
                <a:gd name="T1" fmla="*/ 0 h 6"/>
                <a:gd name="T2" fmla="*/ 0 w 34"/>
                <a:gd name="T3" fmla="*/ 0 h 6"/>
                <a:gd name="T4" fmla="*/ 0 w 34"/>
                <a:gd name="T5" fmla="*/ 6 h 6"/>
                <a:gd name="T6" fmla="*/ 11 w 34"/>
                <a:gd name="T7" fmla="*/ 6 h 6"/>
                <a:gd name="T8" fmla="*/ 31 w 34"/>
                <a:gd name="T9" fmla="*/ 6 h 6"/>
                <a:gd name="T10" fmla="*/ 34 w 3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4"/>
                    <a:pt x="33" y="2"/>
                    <a:pt x="34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1"/>
            <p:cNvSpPr>
              <a:spLocks/>
            </p:cNvSpPr>
            <p:nvPr/>
          </p:nvSpPr>
          <p:spPr bwMode="auto">
            <a:xfrm>
              <a:off x="3518" y="1587"/>
              <a:ext cx="111" cy="92"/>
            </a:xfrm>
            <a:custGeom>
              <a:avLst/>
              <a:gdLst>
                <a:gd name="T0" fmla="*/ 47 w 47"/>
                <a:gd name="T1" fmla="*/ 0 h 39"/>
                <a:gd name="T2" fmla="*/ 46 w 47"/>
                <a:gd name="T3" fmla="*/ 0 h 39"/>
                <a:gd name="T4" fmla="*/ 40 w 47"/>
                <a:gd name="T5" fmla="*/ 0 h 39"/>
                <a:gd name="T6" fmla="*/ 40 w 47"/>
                <a:gd name="T7" fmla="*/ 33 h 39"/>
                <a:gd name="T8" fmla="*/ 0 w 47"/>
                <a:gd name="T9" fmla="*/ 33 h 39"/>
                <a:gd name="T10" fmla="*/ 3 w 47"/>
                <a:gd name="T11" fmla="*/ 39 h 39"/>
                <a:gd name="T12" fmla="*/ 18 w 47"/>
                <a:gd name="T13" fmla="*/ 39 h 39"/>
                <a:gd name="T14" fmla="*/ 47 w 47"/>
                <a:gd name="T15" fmla="*/ 39 h 39"/>
                <a:gd name="T16" fmla="*/ 47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2"/>
            <p:cNvSpPr>
              <a:spLocks noEditPoints="1"/>
            </p:cNvSpPr>
            <p:nvPr/>
          </p:nvSpPr>
          <p:spPr bwMode="auto">
            <a:xfrm>
              <a:off x="3511" y="1570"/>
              <a:ext cx="101" cy="95"/>
            </a:xfrm>
            <a:custGeom>
              <a:avLst/>
              <a:gdLst>
                <a:gd name="T0" fmla="*/ 12 w 43"/>
                <a:gd name="T1" fmla="*/ 0 h 40"/>
                <a:gd name="T2" fmla="*/ 3 w 43"/>
                <a:gd name="T3" fmla="*/ 0 h 40"/>
                <a:gd name="T4" fmla="*/ 0 w 43"/>
                <a:gd name="T5" fmla="*/ 18 h 40"/>
                <a:gd name="T6" fmla="*/ 12 w 43"/>
                <a:gd name="T7" fmla="*/ 0 h 40"/>
                <a:gd name="T8" fmla="*/ 43 w 43"/>
                <a:gd name="T9" fmla="*/ 0 h 40"/>
                <a:gd name="T10" fmla="*/ 42 w 43"/>
                <a:gd name="T11" fmla="*/ 0 h 40"/>
                <a:gd name="T12" fmla="*/ 15 w 43"/>
                <a:gd name="T13" fmla="*/ 40 h 40"/>
                <a:gd name="T14" fmla="*/ 3 w 43"/>
                <a:gd name="T15" fmla="*/ 40 h 40"/>
                <a:gd name="T16" fmla="*/ 3 w 43"/>
                <a:gd name="T17" fmla="*/ 40 h 40"/>
                <a:gd name="T18" fmla="*/ 43 w 43"/>
                <a:gd name="T19" fmla="*/ 40 h 40"/>
                <a:gd name="T20" fmla="*/ 43 w 43"/>
                <a:gd name="T21" fmla="*/ 7 h 40"/>
                <a:gd name="T22" fmla="*/ 43 w 43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0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5"/>
                    <a:pt x="0" y="11"/>
                    <a:pt x="0" y="18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82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3"/>
            <p:cNvSpPr>
              <a:spLocks/>
            </p:cNvSpPr>
            <p:nvPr/>
          </p:nvSpPr>
          <p:spPr bwMode="auto">
            <a:xfrm>
              <a:off x="3511" y="1570"/>
              <a:ext cx="99" cy="95"/>
            </a:xfrm>
            <a:custGeom>
              <a:avLst/>
              <a:gdLst>
                <a:gd name="T0" fmla="*/ 42 w 42"/>
                <a:gd name="T1" fmla="*/ 0 h 40"/>
                <a:gd name="T2" fmla="*/ 12 w 42"/>
                <a:gd name="T3" fmla="*/ 0 h 40"/>
                <a:gd name="T4" fmla="*/ 0 w 42"/>
                <a:gd name="T5" fmla="*/ 18 h 40"/>
                <a:gd name="T6" fmla="*/ 0 w 42"/>
                <a:gd name="T7" fmla="*/ 20 h 40"/>
                <a:gd name="T8" fmla="*/ 3 w 42"/>
                <a:gd name="T9" fmla="*/ 40 h 40"/>
                <a:gd name="T10" fmla="*/ 15 w 42"/>
                <a:gd name="T11" fmla="*/ 40 h 40"/>
                <a:gd name="T12" fmla="*/ 42 w 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7"/>
                    <a:pt x="1" y="33"/>
                    <a:pt x="3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323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4"/>
            <p:cNvSpPr>
              <a:spLocks/>
            </p:cNvSpPr>
            <p:nvPr/>
          </p:nvSpPr>
          <p:spPr bwMode="auto">
            <a:xfrm>
              <a:off x="3676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7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6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7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6" y="9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3676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7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6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7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6" y="95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6"/>
            <p:cNvSpPr>
              <a:spLocks/>
            </p:cNvSpPr>
            <p:nvPr/>
          </p:nvSpPr>
          <p:spPr bwMode="auto">
            <a:xfrm>
              <a:off x="3702" y="1570"/>
              <a:ext cx="78" cy="95"/>
            </a:xfrm>
            <a:custGeom>
              <a:avLst/>
              <a:gdLst>
                <a:gd name="T0" fmla="*/ 30 w 33"/>
                <a:gd name="T1" fmla="*/ 0 h 40"/>
                <a:gd name="T2" fmla="*/ 28 w 33"/>
                <a:gd name="T3" fmla="*/ 0 h 40"/>
                <a:gd name="T4" fmla="*/ 0 w 33"/>
                <a:gd name="T5" fmla="*/ 40 h 40"/>
                <a:gd name="T6" fmla="*/ 30 w 33"/>
                <a:gd name="T7" fmla="*/ 40 h 40"/>
                <a:gd name="T8" fmla="*/ 33 w 33"/>
                <a:gd name="T9" fmla="*/ 20 h 40"/>
                <a:gd name="T10" fmla="*/ 30 w 33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0">
                  <a:moveTo>
                    <a:pt x="3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2" y="33"/>
                    <a:pt x="33" y="27"/>
                    <a:pt x="33" y="20"/>
                  </a:cubicBezTo>
                  <a:cubicBezTo>
                    <a:pt x="33" y="13"/>
                    <a:pt x="32" y="6"/>
                    <a:pt x="30" y="0"/>
                  </a:cubicBezTo>
                </a:path>
              </a:pathLst>
            </a:custGeom>
            <a:solidFill>
              <a:srgbClr val="007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Oval 77"/>
            <p:cNvSpPr>
              <a:spLocks noChangeArrowheads="1"/>
            </p:cNvSpPr>
            <p:nvPr/>
          </p:nvSpPr>
          <p:spPr bwMode="auto">
            <a:xfrm>
              <a:off x="3530" y="1502"/>
              <a:ext cx="231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Oval 78"/>
            <p:cNvSpPr>
              <a:spLocks noChangeArrowheads="1"/>
            </p:cNvSpPr>
            <p:nvPr/>
          </p:nvSpPr>
          <p:spPr bwMode="auto">
            <a:xfrm>
              <a:off x="3572" y="1544"/>
              <a:ext cx="147" cy="146"/>
            </a:xfrm>
            <a:prstGeom prst="ellipse">
              <a:avLst/>
            </a:pr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79"/>
            <p:cNvSpPr>
              <a:spLocks/>
            </p:cNvSpPr>
            <p:nvPr/>
          </p:nvSpPr>
          <p:spPr bwMode="auto">
            <a:xfrm>
              <a:off x="1342" y="1483"/>
              <a:ext cx="253" cy="269"/>
            </a:xfrm>
            <a:custGeom>
              <a:avLst/>
              <a:gdLst>
                <a:gd name="T0" fmla="*/ 53 w 107"/>
                <a:gd name="T1" fmla="*/ 0 h 114"/>
                <a:gd name="T2" fmla="*/ 0 w 107"/>
                <a:gd name="T3" fmla="*/ 37 h 114"/>
                <a:gd name="T4" fmla="*/ 10 w 107"/>
                <a:gd name="T5" fmla="*/ 37 h 114"/>
                <a:gd name="T6" fmla="*/ 39 w 107"/>
                <a:gd name="T7" fmla="*/ 37 h 114"/>
                <a:gd name="T8" fmla="*/ 40 w 107"/>
                <a:gd name="T9" fmla="*/ 37 h 114"/>
                <a:gd name="T10" fmla="*/ 40 w 107"/>
                <a:gd name="T11" fmla="*/ 44 h 114"/>
                <a:gd name="T12" fmla="*/ 46 w 107"/>
                <a:gd name="T13" fmla="*/ 44 h 114"/>
                <a:gd name="T14" fmla="*/ 47 w 107"/>
                <a:gd name="T15" fmla="*/ 44 h 114"/>
                <a:gd name="T16" fmla="*/ 47 w 107"/>
                <a:gd name="T17" fmla="*/ 83 h 114"/>
                <a:gd name="T18" fmla="*/ 19 w 107"/>
                <a:gd name="T19" fmla="*/ 83 h 114"/>
                <a:gd name="T20" fmla="*/ 3 w 107"/>
                <a:gd name="T21" fmla="*/ 83 h 114"/>
                <a:gd name="T22" fmla="*/ 53 w 107"/>
                <a:gd name="T23" fmla="*/ 114 h 114"/>
                <a:gd name="T24" fmla="*/ 104 w 107"/>
                <a:gd name="T25" fmla="*/ 83 h 114"/>
                <a:gd name="T26" fmla="*/ 86 w 107"/>
                <a:gd name="T27" fmla="*/ 83 h 114"/>
                <a:gd name="T28" fmla="*/ 74 w 107"/>
                <a:gd name="T29" fmla="*/ 83 h 114"/>
                <a:gd name="T30" fmla="*/ 74 w 107"/>
                <a:gd name="T31" fmla="*/ 77 h 114"/>
                <a:gd name="T32" fmla="*/ 68 w 107"/>
                <a:gd name="T33" fmla="*/ 77 h 114"/>
                <a:gd name="T34" fmla="*/ 68 w 107"/>
                <a:gd name="T35" fmla="*/ 37 h 114"/>
                <a:gd name="T36" fmla="*/ 106 w 107"/>
                <a:gd name="T37" fmla="*/ 37 h 114"/>
                <a:gd name="T38" fmla="*/ 107 w 107"/>
                <a:gd name="T39" fmla="*/ 37 h 114"/>
                <a:gd name="T40" fmla="*/ 53 w 10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14">
                  <a:moveTo>
                    <a:pt x="53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2" y="102"/>
                    <a:pt x="31" y="114"/>
                    <a:pt x="53" y="114"/>
                  </a:cubicBezTo>
                  <a:cubicBezTo>
                    <a:pt x="75" y="114"/>
                    <a:pt x="95" y="102"/>
                    <a:pt x="104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3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1342" y="1587"/>
              <a:ext cx="111" cy="92"/>
            </a:xfrm>
            <a:custGeom>
              <a:avLst/>
              <a:gdLst>
                <a:gd name="T0" fmla="*/ 47 w 47"/>
                <a:gd name="T1" fmla="*/ 0 h 39"/>
                <a:gd name="T2" fmla="*/ 46 w 47"/>
                <a:gd name="T3" fmla="*/ 0 h 39"/>
                <a:gd name="T4" fmla="*/ 40 w 47"/>
                <a:gd name="T5" fmla="*/ 0 h 39"/>
                <a:gd name="T6" fmla="*/ 40 w 47"/>
                <a:gd name="T7" fmla="*/ 33 h 39"/>
                <a:gd name="T8" fmla="*/ 0 w 47"/>
                <a:gd name="T9" fmla="*/ 33 h 39"/>
                <a:gd name="T10" fmla="*/ 3 w 47"/>
                <a:gd name="T11" fmla="*/ 39 h 39"/>
                <a:gd name="T12" fmla="*/ 19 w 47"/>
                <a:gd name="T13" fmla="*/ 39 h 39"/>
                <a:gd name="T14" fmla="*/ 47 w 47"/>
                <a:gd name="T15" fmla="*/ 39 h 39"/>
                <a:gd name="T16" fmla="*/ 47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3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1"/>
            <p:cNvSpPr>
              <a:spLocks/>
            </p:cNvSpPr>
            <p:nvPr/>
          </p:nvSpPr>
          <p:spPr bwMode="auto">
            <a:xfrm>
              <a:off x="1517" y="1665"/>
              <a:ext cx="78" cy="14"/>
            </a:xfrm>
            <a:custGeom>
              <a:avLst/>
              <a:gdLst>
                <a:gd name="T0" fmla="*/ 33 w 33"/>
                <a:gd name="T1" fmla="*/ 0 h 6"/>
                <a:gd name="T2" fmla="*/ 0 w 33"/>
                <a:gd name="T3" fmla="*/ 0 h 6"/>
                <a:gd name="T4" fmla="*/ 0 w 33"/>
                <a:gd name="T5" fmla="*/ 6 h 6"/>
                <a:gd name="T6" fmla="*/ 12 w 33"/>
                <a:gd name="T7" fmla="*/ 6 h 6"/>
                <a:gd name="T8" fmla="*/ 30 w 33"/>
                <a:gd name="T9" fmla="*/ 6 h 6"/>
                <a:gd name="T10" fmla="*/ 33 w 3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4"/>
                    <a:pt x="32" y="2"/>
                    <a:pt x="33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2"/>
            <p:cNvSpPr>
              <a:spLocks noEditPoints="1"/>
            </p:cNvSpPr>
            <p:nvPr/>
          </p:nvSpPr>
          <p:spPr bwMode="auto">
            <a:xfrm>
              <a:off x="1333" y="1570"/>
              <a:ext cx="104" cy="95"/>
            </a:xfrm>
            <a:custGeom>
              <a:avLst/>
              <a:gdLst>
                <a:gd name="T0" fmla="*/ 14 w 44"/>
                <a:gd name="T1" fmla="*/ 0 h 40"/>
                <a:gd name="T2" fmla="*/ 4 w 44"/>
                <a:gd name="T3" fmla="*/ 0 h 40"/>
                <a:gd name="T4" fmla="*/ 0 w 44"/>
                <a:gd name="T5" fmla="*/ 19 h 40"/>
                <a:gd name="T6" fmla="*/ 14 w 44"/>
                <a:gd name="T7" fmla="*/ 0 h 40"/>
                <a:gd name="T8" fmla="*/ 44 w 44"/>
                <a:gd name="T9" fmla="*/ 0 h 40"/>
                <a:gd name="T10" fmla="*/ 43 w 44"/>
                <a:gd name="T11" fmla="*/ 0 h 40"/>
                <a:gd name="T12" fmla="*/ 16 w 44"/>
                <a:gd name="T13" fmla="*/ 40 h 40"/>
                <a:gd name="T14" fmla="*/ 4 w 44"/>
                <a:gd name="T15" fmla="*/ 40 h 40"/>
                <a:gd name="T16" fmla="*/ 4 w 44"/>
                <a:gd name="T17" fmla="*/ 40 h 40"/>
                <a:gd name="T18" fmla="*/ 44 w 44"/>
                <a:gd name="T19" fmla="*/ 40 h 40"/>
                <a:gd name="T20" fmla="*/ 44 w 44"/>
                <a:gd name="T21" fmla="*/ 7 h 40"/>
                <a:gd name="T22" fmla="*/ 44 w 4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0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0" y="12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1B4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3"/>
            <p:cNvSpPr>
              <a:spLocks/>
            </p:cNvSpPr>
            <p:nvPr/>
          </p:nvSpPr>
          <p:spPr bwMode="auto">
            <a:xfrm>
              <a:off x="1333" y="1570"/>
              <a:ext cx="101" cy="95"/>
            </a:xfrm>
            <a:custGeom>
              <a:avLst/>
              <a:gdLst>
                <a:gd name="T0" fmla="*/ 43 w 43"/>
                <a:gd name="T1" fmla="*/ 0 h 40"/>
                <a:gd name="T2" fmla="*/ 14 w 43"/>
                <a:gd name="T3" fmla="*/ 0 h 40"/>
                <a:gd name="T4" fmla="*/ 0 w 43"/>
                <a:gd name="T5" fmla="*/ 19 h 40"/>
                <a:gd name="T6" fmla="*/ 0 w 43"/>
                <a:gd name="T7" fmla="*/ 20 h 40"/>
                <a:gd name="T8" fmla="*/ 4 w 43"/>
                <a:gd name="T9" fmla="*/ 40 h 40"/>
                <a:gd name="T10" fmla="*/ 16 w 43"/>
                <a:gd name="T11" fmla="*/ 40 h 40"/>
                <a:gd name="T12" fmla="*/ 43 w 4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0">
                  <a:moveTo>
                    <a:pt x="4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7"/>
                    <a:pt x="1" y="34"/>
                    <a:pt x="4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323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4"/>
            <p:cNvSpPr>
              <a:spLocks/>
            </p:cNvSpPr>
            <p:nvPr/>
          </p:nvSpPr>
          <p:spPr bwMode="auto">
            <a:xfrm>
              <a:off x="1503" y="1570"/>
              <a:ext cx="92" cy="95"/>
            </a:xfrm>
            <a:custGeom>
              <a:avLst/>
              <a:gdLst>
                <a:gd name="T0" fmla="*/ 89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89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89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0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5"/>
            <p:cNvSpPr>
              <a:spLocks/>
            </p:cNvSpPr>
            <p:nvPr/>
          </p:nvSpPr>
          <p:spPr bwMode="auto">
            <a:xfrm>
              <a:off x="1503" y="1570"/>
              <a:ext cx="92" cy="95"/>
            </a:xfrm>
            <a:custGeom>
              <a:avLst/>
              <a:gdLst>
                <a:gd name="T0" fmla="*/ 89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89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89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86"/>
            <p:cNvSpPr>
              <a:spLocks/>
            </p:cNvSpPr>
            <p:nvPr/>
          </p:nvSpPr>
          <p:spPr bwMode="auto">
            <a:xfrm>
              <a:off x="1529" y="1570"/>
              <a:ext cx="75" cy="95"/>
            </a:xfrm>
            <a:custGeom>
              <a:avLst/>
              <a:gdLst>
                <a:gd name="T0" fmla="*/ 28 w 32"/>
                <a:gd name="T1" fmla="*/ 0 h 40"/>
                <a:gd name="T2" fmla="*/ 27 w 32"/>
                <a:gd name="T3" fmla="*/ 0 h 40"/>
                <a:gd name="T4" fmla="*/ 0 w 32"/>
                <a:gd name="T5" fmla="*/ 40 h 40"/>
                <a:gd name="T6" fmla="*/ 28 w 32"/>
                <a:gd name="T7" fmla="*/ 40 h 40"/>
                <a:gd name="T8" fmla="*/ 32 w 32"/>
                <a:gd name="T9" fmla="*/ 20 h 40"/>
                <a:gd name="T10" fmla="*/ 28 w 32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0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4"/>
                    <a:pt x="32" y="27"/>
                    <a:pt x="32" y="20"/>
                  </a:cubicBezTo>
                  <a:cubicBezTo>
                    <a:pt x="32" y="13"/>
                    <a:pt x="30" y="6"/>
                    <a:pt x="28" y="0"/>
                  </a:cubicBezTo>
                </a:path>
              </a:pathLst>
            </a:custGeom>
            <a:solidFill>
              <a:srgbClr val="732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Oval 87"/>
            <p:cNvSpPr>
              <a:spLocks noChangeArrowheads="1"/>
            </p:cNvSpPr>
            <p:nvPr/>
          </p:nvSpPr>
          <p:spPr bwMode="auto">
            <a:xfrm>
              <a:off x="1351" y="1502"/>
              <a:ext cx="232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Oval 88"/>
            <p:cNvSpPr>
              <a:spLocks noChangeArrowheads="1"/>
            </p:cNvSpPr>
            <p:nvPr/>
          </p:nvSpPr>
          <p:spPr bwMode="auto">
            <a:xfrm>
              <a:off x="1394" y="1544"/>
              <a:ext cx="146" cy="146"/>
            </a:xfrm>
            <a:prstGeom prst="ellipse">
              <a:avLst/>
            </a:prstGeom>
            <a:solidFill>
              <a:srgbClr val="2E9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89"/>
            <p:cNvSpPr>
              <a:spLocks/>
            </p:cNvSpPr>
            <p:nvPr/>
          </p:nvSpPr>
          <p:spPr bwMode="auto">
            <a:xfrm>
              <a:off x="2793" y="1483"/>
              <a:ext cx="252" cy="269"/>
            </a:xfrm>
            <a:custGeom>
              <a:avLst/>
              <a:gdLst>
                <a:gd name="T0" fmla="*/ 54 w 107"/>
                <a:gd name="T1" fmla="*/ 0 h 114"/>
                <a:gd name="T2" fmla="*/ 0 w 107"/>
                <a:gd name="T3" fmla="*/ 37 h 114"/>
                <a:gd name="T4" fmla="*/ 9 w 107"/>
                <a:gd name="T5" fmla="*/ 37 h 114"/>
                <a:gd name="T6" fmla="*/ 39 w 107"/>
                <a:gd name="T7" fmla="*/ 37 h 114"/>
                <a:gd name="T8" fmla="*/ 40 w 107"/>
                <a:gd name="T9" fmla="*/ 37 h 114"/>
                <a:gd name="T10" fmla="*/ 40 w 107"/>
                <a:gd name="T11" fmla="*/ 44 h 114"/>
                <a:gd name="T12" fmla="*/ 46 w 107"/>
                <a:gd name="T13" fmla="*/ 44 h 114"/>
                <a:gd name="T14" fmla="*/ 47 w 107"/>
                <a:gd name="T15" fmla="*/ 44 h 114"/>
                <a:gd name="T16" fmla="*/ 47 w 107"/>
                <a:gd name="T17" fmla="*/ 83 h 114"/>
                <a:gd name="T18" fmla="*/ 19 w 107"/>
                <a:gd name="T19" fmla="*/ 83 h 114"/>
                <a:gd name="T20" fmla="*/ 3 w 107"/>
                <a:gd name="T21" fmla="*/ 83 h 114"/>
                <a:gd name="T22" fmla="*/ 54 w 107"/>
                <a:gd name="T23" fmla="*/ 114 h 114"/>
                <a:gd name="T24" fmla="*/ 105 w 107"/>
                <a:gd name="T25" fmla="*/ 83 h 114"/>
                <a:gd name="T26" fmla="*/ 85 w 107"/>
                <a:gd name="T27" fmla="*/ 83 h 114"/>
                <a:gd name="T28" fmla="*/ 74 w 107"/>
                <a:gd name="T29" fmla="*/ 83 h 114"/>
                <a:gd name="T30" fmla="*/ 74 w 107"/>
                <a:gd name="T31" fmla="*/ 77 h 114"/>
                <a:gd name="T32" fmla="*/ 67 w 107"/>
                <a:gd name="T33" fmla="*/ 77 h 114"/>
                <a:gd name="T34" fmla="*/ 67 w 107"/>
                <a:gd name="T35" fmla="*/ 37 h 114"/>
                <a:gd name="T36" fmla="*/ 106 w 107"/>
                <a:gd name="T37" fmla="*/ 37 h 114"/>
                <a:gd name="T38" fmla="*/ 107 w 107"/>
                <a:gd name="T39" fmla="*/ 37 h 114"/>
                <a:gd name="T40" fmla="*/ 54 w 10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14">
                  <a:moveTo>
                    <a:pt x="54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3" y="102"/>
                    <a:pt x="32" y="114"/>
                    <a:pt x="54" y="114"/>
                  </a:cubicBezTo>
                  <a:cubicBezTo>
                    <a:pt x="76" y="114"/>
                    <a:pt x="95" y="102"/>
                    <a:pt x="10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4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0"/>
            <p:cNvSpPr>
              <a:spLocks/>
            </p:cNvSpPr>
            <p:nvPr/>
          </p:nvSpPr>
          <p:spPr bwMode="auto">
            <a:xfrm>
              <a:off x="2793" y="1587"/>
              <a:ext cx="111" cy="92"/>
            </a:xfrm>
            <a:custGeom>
              <a:avLst/>
              <a:gdLst>
                <a:gd name="T0" fmla="*/ 47 w 47"/>
                <a:gd name="T1" fmla="*/ 0 h 39"/>
                <a:gd name="T2" fmla="*/ 46 w 47"/>
                <a:gd name="T3" fmla="*/ 0 h 39"/>
                <a:gd name="T4" fmla="*/ 40 w 47"/>
                <a:gd name="T5" fmla="*/ 0 h 39"/>
                <a:gd name="T6" fmla="*/ 40 w 47"/>
                <a:gd name="T7" fmla="*/ 33 h 39"/>
                <a:gd name="T8" fmla="*/ 0 w 47"/>
                <a:gd name="T9" fmla="*/ 33 h 39"/>
                <a:gd name="T10" fmla="*/ 3 w 47"/>
                <a:gd name="T11" fmla="*/ 39 h 39"/>
                <a:gd name="T12" fmla="*/ 19 w 47"/>
                <a:gd name="T13" fmla="*/ 39 h 39"/>
                <a:gd name="T14" fmla="*/ 47 w 47"/>
                <a:gd name="T15" fmla="*/ 39 h 39"/>
                <a:gd name="T16" fmla="*/ 47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1"/>
            <p:cNvSpPr>
              <a:spLocks/>
            </p:cNvSpPr>
            <p:nvPr/>
          </p:nvSpPr>
          <p:spPr bwMode="auto">
            <a:xfrm>
              <a:off x="2967" y="1665"/>
              <a:ext cx="81" cy="14"/>
            </a:xfrm>
            <a:custGeom>
              <a:avLst/>
              <a:gdLst>
                <a:gd name="T0" fmla="*/ 34 w 34"/>
                <a:gd name="T1" fmla="*/ 0 h 6"/>
                <a:gd name="T2" fmla="*/ 0 w 34"/>
                <a:gd name="T3" fmla="*/ 0 h 6"/>
                <a:gd name="T4" fmla="*/ 0 w 34"/>
                <a:gd name="T5" fmla="*/ 6 h 6"/>
                <a:gd name="T6" fmla="*/ 11 w 34"/>
                <a:gd name="T7" fmla="*/ 6 h 6"/>
                <a:gd name="T8" fmla="*/ 31 w 34"/>
                <a:gd name="T9" fmla="*/ 6 h 6"/>
                <a:gd name="T10" fmla="*/ 34 w 3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4"/>
                    <a:pt x="33" y="2"/>
                    <a:pt x="34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2"/>
            <p:cNvSpPr>
              <a:spLocks noEditPoints="1"/>
            </p:cNvSpPr>
            <p:nvPr/>
          </p:nvSpPr>
          <p:spPr bwMode="auto">
            <a:xfrm>
              <a:off x="2785" y="1570"/>
              <a:ext cx="102" cy="95"/>
            </a:xfrm>
            <a:custGeom>
              <a:avLst/>
              <a:gdLst>
                <a:gd name="T0" fmla="*/ 12 w 43"/>
                <a:gd name="T1" fmla="*/ 0 h 40"/>
                <a:gd name="T2" fmla="*/ 3 w 43"/>
                <a:gd name="T3" fmla="*/ 0 h 40"/>
                <a:gd name="T4" fmla="*/ 0 w 43"/>
                <a:gd name="T5" fmla="*/ 18 h 40"/>
                <a:gd name="T6" fmla="*/ 12 w 43"/>
                <a:gd name="T7" fmla="*/ 0 h 40"/>
                <a:gd name="T8" fmla="*/ 43 w 43"/>
                <a:gd name="T9" fmla="*/ 0 h 40"/>
                <a:gd name="T10" fmla="*/ 42 w 43"/>
                <a:gd name="T11" fmla="*/ 0 h 40"/>
                <a:gd name="T12" fmla="*/ 15 w 43"/>
                <a:gd name="T13" fmla="*/ 40 h 40"/>
                <a:gd name="T14" fmla="*/ 3 w 43"/>
                <a:gd name="T15" fmla="*/ 40 h 40"/>
                <a:gd name="T16" fmla="*/ 3 w 43"/>
                <a:gd name="T17" fmla="*/ 40 h 40"/>
                <a:gd name="T18" fmla="*/ 43 w 43"/>
                <a:gd name="T19" fmla="*/ 40 h 40"/>
                <a:gd name="T20" fmla="*/ 43 w 43"/>
                <a:gd name="T21" fmla="*/ 7 h 40"/>
                <a:gd name="T22" fmla="*/ 43 w 43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0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6"/>
                    <a:pt x="0" y="12"/>
                    <a:pt x="0" y="18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EA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3"/>
            <p:cNvSpPr>
              <a:spLocks/>
            </p:cNvSpPr>
            <p:nvPr/>
          </p:nvSpPr>
          <p:spPr bwMode="auto">
            <a:xfrm>
              <a:off x="2785" y="1570"/>
              <a:ext cx="100" cy="95"/>
            </a:xfrm>
            <a:custGeom>
              <a:avLst/>
              <a:gdLst>
                <a:gd name="T0" fmla="*/ 42 w 42"/>
                <a:gd name="T1" fmla="*/ 0 h 40"/>
                <a:gd name="T2" fmla="*/ 12 w 42"/>
                <a:gd name="T3" fmla="*/ 0 h 40"/>
                <a:gd name="T4" fmla="*/ 0 w 42"/>
                <a:gd name="T5" fmla="*/ 18 h 40"/>
                <a:gd name="T6" fmla="*/ 0 w 42"/>
                <a:gd name="T7" fmla="*/ 20 h 40"/>
                <a:gd name="T8" fmla="*/ 3 w 42"/>
                <a:gd name="T9" fmla="*/ 40 h 40"/>
                <a:gd name="T10" fmla="*/ 15 w 42"/>
                <a:gd name="T11" fmla="*/ 40 h 40"/>
                <a:gd name="T12" fmla="*/ 42 w 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7"/>
                    <a:pt x="1" y="34"/>
                    <a:pt x="3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95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4"/>
            <p:cNvSpPr>
              <a:spLocks/>
            </p:cNvSpPr>
            <p:nvPr/>
          </p:nvSpPr>
          <p:spPr bwMode="auto">
            <a:xfrm>
              <a:off x="2951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6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8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6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8" y="9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782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95"/>
            <p:cNvSpPr>
              <a:spLocks/>
            </p:cNvSpPr>
            <p:nvPr/>
          </p:nvSpPr>
          <p:spPr bwMode="auto">
            <a:xfrm>
              <a:off x="2951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6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8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6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8" y="95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96"/>
            <p:cNvSpPr>
              <a:spLocks/>
            </p:cNvSpPr>
            <p:nvPr/>
          </p:nvSpPr>
          <p:spPr bwMode="auto">
            <a:xfrm>
              <a:off x="2979" y="1570"/>
              <a:ext cx="76" cy="95"/>
            </a:xfrm>
            <a:custGeom>
              <a:avLst/>
              <a:gdLst>
                <a:gd name="T0" fmla="*/ 28 w 32"/>
                <a:gd name="T1" fmla="*/ 0 h 40"/>
                <a:gd name="T2" fmla="*/ 27 w 32"/>
                <a:gd name="T3" fmla="*/ 0 h 40"/>
                <a:gd name="T4" fmla="*/ 0 w 32"/>
                <a:gd name="T5" fmla="*/ 40 h 40"/>
                <a:gd name="T6" fmla="*/ 29 w 32"/>
                <a:gd name="T7" fmla="*/ 40 h 40"/>
                <a:gd name="T8" fmla="*/ 32 w 32"/>
                <a:gd name="T9" fmla="*/ 20 h 40"/>
                <a:gd name="T10" fmla="*/ 28 w 32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0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1" y="34"/>
                    <a:pt x="32" y="27"/>
                    <a:pt x="32" y="20"/>
                  </a:cubicBezTo>
                  <a:cubicBezTo>
                    <a:pt x="32" y="13"/>
                    <a:pt x="31" y="6"/>
                    <a:pt x="28" y="0"/>
                  </a:cubicBezTo>
                </a:path>
              </a:pathLst>
            </a:custGeom>
            <a:solidFill>
              <a:srgbClr val="323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Oval 97"/>
            <p:cNvSpPr>
              <a:spLocks noChangeArrowheads="1"/>
            </p:cNvSpPr>
            <p:nvPr/>
          </p:nvSpPr>
          <p:spPr bwMode="auto">
            <a:xfrm>
              <a:off x="2804" y="1502"/>
              <a:ext cx="232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Oval 98"/>
            <p:cNvSpPr>
              <a:spLocks noChangeArrowheads="1"/>
            </p:cNvSpPr>
            <p:nvPr/>
          </p:nvSpPr>
          <p:spPr bwMode="auto">
            <a:xfrm>
              <a:off x="2847" y="1544"/>
              <a:ext cx="146" cy="146"/>
            </a:xfrm>
            <a:prstGeom prst="ellipse">
              <a:avLst/>
            </a:prstGeom>
            <a:solidFill>
              <a:srgbClr val="FDD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Oval 99"/>
            <p:cNvSpPr>
              <a:spLocks noChangeArrowheads="1"/>
            </p:cNvSpPr>
            <p:nvPr/>
          </p:nvSpPr>
          <p:spPr bwMode="auto">
            <a:xfrm>
              <a:off x="1444" y="1591"/>
              <a:ext cx="49" cy="50"/>
            </a:xfrm>
            <a:prstGeom prst="ellipse">
              <a:avLst/>
            </a:prstGeom>
            <a:solidFill>
              <a:srgbClr val="176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Oval 100"/>
            <p:cNvSpPr>
              <a:spLocks noChangeArrowheads="1"/>
            </p:cNvSpPr>
            <p:nvPr/>
          </p:nvSpPr>
          <p:spPr bwMode="auto">
            <a:xfrm>
              <a:off x="2167" y="1591"/>
              <a:ext cx="52" cy="50"/>
            </a:xfrm>
            <a:prstGeom prst="ellipse">
              <a:avLst/>
            </a:prstGeom>
            <a:solidFill>
              <a:srgbClr val="B33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Oval 101"/>
            <p:cNvSpPr>
              <a:spLocks noChangeArrowheads="1"/>
            </p:cNvSpPr>
            <p:nvPr/>
          </p:nvSpPr>
          <p:spPr bwMode="auto">
            <a:xfrm>
              <a:off x="2894" y="1591"/>
              <a:ext cx="52" cy="50"/>
            </a:xfrm>
            <a:prstGeom prst="ellipse">
              <a:avLst/>
            </a:prstGeom>
            <a:solidFill>
              <a:srgbClr val="CEA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Oval 102"/>
            <p:cNvSpPr>
              <a:spLocks noChangeArrowheads="1"/>
            </p:cNvSpPr>
            <p:nvPr/>
          </p:nvSpPr>
          <p:spPr bwMode="auto">
            <a:xfrm>
              <a:off x="3619" y="1591"/>
              <a:ext cx="50" cy="50"/>
            </a:xfrm>
            <a:prstGeom prst="ellipse">
              <a:avLst/>
            </a:prstGeom>
            <a:solidFill>
              <a:srgbClr val="A13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3"/>
            <p:cNvSpPr>
              <a:spLocks noEditPoints="1"/>
            </p:cNvSpPr>
            <p:nvPr/>
          </p:nvSpPr>
          <p:spPr bwMode="auto">
            <a:xfrm>
              <a:off x="4243" y="1483"/>
              <a:ext cx="253" cy="269"/>
            </a:xfrm>
            <a:custGeom>
              <a:avLst/>
              <a:gdLst>
                <a:gd name="T0" fmla="*/ 104 w 107"/>
                <a:gd name="T1" fmla="*/ 83 h 114"/>
                <a:gd name="T2" fmla="*/ 3 w 107"/>
                <a:gd name="T3" fmla="*/ 83 h 114"/>
                <a:gd name="T4" fmla="*/ 54 w 107"/>
                <a:gd name="T5" fmla="*/ 114 h 114"/>
                <a:gd name="T6" fmla="*/ 104 w 107"/>
                <a:gd name="T7" fmla="*/ 83 h 114"/>
                <a:gd name="T8" fmla="*/ 54 w 107"/>
                <a:gd name="T9" fmla="*/ 0 h 114"/>
                <a:gd name="T10" fmla="*/ 0 w 107"/>
                <a:gd name="T11" fmla="*/ 37 h 114"/>
                <a:gd name="T12" fmla="*/ 9 w 107"/>
                <a:gd name="T13" fmla="*/ 37 h 114"/>
                <a:gd name="T14" fmla="*/ 39 w 107"/>
                <a:gd name="T15" fmla="*/ 37 h 114"/>
                <a:gd name="T16" fmla="*/ 40 w 107"/>
                <a:gd name="T17" fmla="*/ 37 h 114"/>
                <a:gd name="T18" fmla="*/ 40 w 107"/>
                <a:gd name="T19" fmla="*/ 44 h 114"/>
                <a:gd name="T20" fmla="*/ 56 w 107"/>
                <a:gd name="T21" fmla="*/ 44 h 114"/>
                <a:gd name="T22" fmla="*/ 56 w 107"/>
                <a:gd name="T23" fmla="*/ 37 h 114"/>
                <a:gd name="T24" fmla="*/ 95 w 107"/>
                <a:gd name="T25" fmla="*/ 37 h 114"/>
                <a:gd name="T26" fmla="*/ 107 w 107"/>
                <a:gd name="T27" fmla="*/ 37 h 114"/>
                <a:gd name="T28" fmla="*/ 54 w 107"/>
                <a:gd name="T2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14">
                  <a:moveTo>
                    <a:pt x="104" y="83"/>
                  </a:moveTo>
                  <a:cubicBezTo>
                    <a:pt x="3" y="83"/>
                    <a:pt x="3" y="83"/>
                    <a:pt x="3" y="83"/>
                  </a:cubicBezTo>
                  <a:cubicBezTo>
                    <a:pt x="12" y="102"/>
                    <a:pt x="32" y="114"/>
                    <a:pt x="54" y="114"/>
                  </a:cubicBezTo>
                  <a:cubicBezTo>
                    <a:pt x="76" y="114"/>
                    <a:pt x="95" y="102"/>
                    <a:pt x="104" y="83"/>
                  </a:cubicBezTo>
                  <a:moveTo>
                    <a:pt x="54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4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04"/>
            <p:cNvSpPr>
              <a:spLocks/>
            </p:cNvSpPr>
            <p:nvPr/>
          </p:nvSpPr>
          <p:spPr bwMode="auto">
            <a:xfrm>
              <a:off x="4243" y="1587"/>
              <a:ext cx="253" cy="92"/>
            </a:xfrm>
            <a:custGeom>
              <a:avLst/>
              <a:gdLst>
                <a:gd name="T0" fmla="*/ 56 w 107"/>
                <a:gd name="T1" fmla="*/ 0 h 39"/>
                <a:gd name="T2" fmla="*/ 40 w 107"/>
                <a:gd name="T3" fmla="*/ 0 h 39"/>
                <a:gd name="T4" fmla="*/ 40 w 107"/>
                <a:gd name="T5" fmla="*/ 33 h 39"/>
                <a:gd name="T6" fmla="*/ 0 w 107"/>
                <a:gd name="T7" fmla="*/ 33 h 39"/>
                <a:gd name="T8" fmla="*/ 3 w 107"/>
                <a:gd name="T9" fmla="*/ 39 h 39"/>
                <a:gd name="T10" fmla="*/ 104 w 107"/>
                <a:gd name="T11" fmla="*/ 39 h 39"/>
                <a:gd name="T12" fmla="*/ 107 w 107"/>
                <a:gd name="T13" fmla="*/ 33 h 39"/>
                <a:gd name="T14" fmla="*/ 56 w 107"/>
                <a:gd name="T15" fmla="*/ 33 h 39"/>
                <a:gd name="T16" fmla="*/ 56 w 10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39">
                  <a:moveTo>
                    <a:pt x="5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6" y="37"/>
                    <a:pt x="107" y="35"/>
                    <a:pt x="10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05"/>
            <p:cNvSpPr>
              <a:spLocks noEditPoints="1"/>
            </p:cNvSpPr>
            <p:nvPr/>
          </p:nvSpPr>
          <p:spPr bwMode="auto">
            <a:xfrm>
              <a:off x="4234" y="1570"/>
              <a:ext cx="104" cy="95"/>
            </a:xfrm>
            <a:custGeom>
              <a:avLst/>
              <a:gdLst>
                <a:gd name="T0" fmla="*/ 13 w 44"/>
                <a:gd name="T1" fmla="*/ 0 h 40"/>
                <a:gd name="T2" fmla="*/ 4 w 44"/>
                <a:gd name="T3" fmla="*/ 0 h 40"/>
                <a:gd name="T4" fmla="*/ 0 w 44"/>
                <a:gd name="T5" fmla="*/ 18 h 40"/>
                <a:gd name="T6" fmla="*/ 13 w 44"/>
                <a:gd name="T7" fmla="*/ 0 h 40"/>
                <a:gd name="T8" fmla="*/ 44 w 44"/>
                <a:gd name="T9" fmla="*/ 0 h 40"/>
                <a:gd name="T10" fmla="*/ 43 w 44"/>
                <a:gd name="T11" fmla="*/ 0 h 40"/>
                <a:gd name="T12" fmla="*/ 15 w 44"/>
                <a:gd name="T13" fmla="*/ 40 h 40"/>
                <a:gd name="T14" fmla="*/ 4 w 44"/>
                <a:gd name="T15" fmla="*/ 40 h 40"/>
                <a:gd name="T16" fmla="*/ 4 w 44"/>
                <a:gd name="T17" fmla="*/ 40 h 40"/>
                <a:gd name="T18" fmla="*/ 44 w 44"/>
                <a:gd name="T19" fmla="*/ 40 h 40"/>
                <a:gd name="T20" fmla="*/ 44 w 44"/>
                <a:gd name="T21" fmla="*/ 7 h 40"/>
                <a:gd name="T22" fmla="*/ 44 w 4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0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6"/>
                    <a:pt x="1" y="12"/>
                    <a:pt x="0" y="18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00A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06"/>
            <p:cNvSpPr>
              <a:spLocks/>
            </p:cNvSpPr>
            <p:nvPr/>
          </p:nvSpPr>
          <p:spPr bwMode="auto">
            <a:xfrm>
              <a:off x="4234" y="1570"/>
              <a:ext cx="101" cy="95"/>
            </a:xfrm>
            <a:custGeom>
              <a:avLst/>
              <a:gdLst>
                <a:gd name="T0" fmla="*/ 43 w 43"/>
                <a:gd name="T1" fmla="*/ 0 h 40"/>
                <a:gd name="T2" fmla="*/ 13 w 43"/>
                <a:gd name="T3" fmla="*/ 0 h 40"/>
                <a:gd name="T4" fmla="*/ 0 w 43"/>
                <a:gd name="T5" fmla="*/ 18 h 40"/>
                <a:gd name="T6" fmla="*/ 0 w 43"/>
                <a:gd name="T7" fmla="*/ 20 h 40"/>
                <a:gd name="T8" fmla="*/ 4 w 43"/>
                <a:gd name="T9" fmla="*/ 40 h 40"/>
                <a:gd name="T10" fmla="*/ 15 w 43"/>
                <a:gd name="T11" fmla="*/ 40 h 40"/>
                <a:gd name="T12" fmla="*/ 43 w 4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0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7"/>
                    <a:pt x="2" y="33"/>
                    <a:pt x="4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007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07"/>
            <p:cNvSpPr>
              <a:spLocks/>
            </p:cNvSpPr>
            <p:nvPr/>
          </p:nvSpPr>
          <p:spPr bwMode="auto">
            <a:xfrm>
              <a:off x="4375" y="1570"/>
              <a:ext cx="130" cy="95"/>
            </a:xfrm>
            <a:custGeom>
              <a:avLst/>
              <a:gdLst>
                <a:gd name="T0" fmla="*/ 39 w 55"/>
                <a:gd name="T1" fmla="*/ 0 h 40"/>
                <a:gd name="T2" fmla="*/ 0 w 55"/>
                <a:gd name="T3" fmla="*/ 0 h 40"/>
                <a:gd name="T4" fmla="*/ 0 w 55"/>
                <a:gd name="T5" fmla="*/ 7 h 40"/>
                <a:gd name="T6" fmla="*/ 0 w 55"/>
                <a:gd name="T7" fmla="*/ 40 h 40"/>
                <a:gd name="T8" fmla="*/ 51 w 55"/>
                <a:gd name="T9" fmla="*/ 40 h 40"/>
                <a:gd name="T10" fmla="*/ 55 w 55"/>
                <a:gd name="T11" fmla="*/ 20 h 40"/>
                <a:gd name="T12" fmla="*/ 55 w 55"/>
                <a:gd name="T13" fmla="*/ 19 h 40"/>
                <a:gd name="T14" fmla="*/ 41 w 55"/>
                <a:gd name="T15" fmla="*/ 40 h 40"/>
                <a:gd name="T16" fmla="*/ 11 w 55"/>
                <a:gd name="T17" fmla="*/ 40 h 40"/>
                <a:gd name="T18" fmla="*/ 39 w 55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40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4" y="33"/>
                    <a:pt x="55" y="27"/>
                    <a:pt x="55" y="20"/>
                  </a:cubicBezTo>
                  <a:cubicBezTo>
                    <a:pt x="55" y="20"/>
                    <a:pt x="55" y="20"/>
                    <a:pt x="55" y="1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08"/>
            <p:cNvSpPr>
              <a:spLocks/>
            </p:cNvSpPr>
            <p:nvPr/>
          </p:nvSpPr>
          <p:spPr bwMode="auto">
            <a:xfrm>
              <a:off x="4401" y="1570"/>
              <a:ext cx="104" cy="95"/>
            </a:xfrm>
            <a:custGeom>
              <a:avLst/>
              <a:gdLst>
                <a:gd name="T0" fmla="*/ 40 w 44"/>
                <a:gd name="T1" fmla="*/ 0 h 40"/>
                <a:gd name="T2" fmla="*/ 28 w 44"/>
                <a:gd name="T3" fmla="*/ 0 h 40"/>
                <a:gd name="T4" fmla="*/ 0 w 44"/>
                <a:gd name="T5" fmla="*/ 40 h 40"/>
                <a:gd name="T6" fmla="*/ 30 w 44"/>
                <a:gd name="T7" fmla="*/ 40 h 40"/>
                <a:gd name="T8" fmla="*/ 44 w 44"/>
                <a:gd name="T9" fmla="*/ 19 h 40"/>
                <a:gd name="T10" fmla="*/ 40 w 4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4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3"/>
                    <a:pt x="43" y="6"/>
                    <a:pt x="40" y="0"/>
                  </a:cubicBezTo>
                </a:path>
              </a:pathLst>
            </a:custGeom>
            <a:solidFill>
              <a:srgbClr val="B62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Oval 109"/>
            <p:cNvSpPr>
              <a:spLocks noChangeArrowheads="1"/>
            </p:cNvSpPr>
            <p:nvPr/>
          </p:nvSpPr>
          <p:spPr bwMode="auto">
            <a:xfrm>
              <a:off x="4255" y="1502"/>
              <a:ext cx="231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Oval 110"/>
            <p:cNvSpPr>
              <a:spLocks noChangeArrowheads="1"/>
            </p:cNvSpPr>
            <p:nvPr/>
          </p:nvSpPr>
          <p:spPr bwMode="auto">
            <a:xfrm>
              <a:off x="4297" y="1544"/>
              <a:ext cx="147" cy="146"/>
            </a:xfrm>
            <a:prstGeom prst="ellipse">
              <a:avLst/>
            </a:prstGeom>
            <a:solidFill>
              <a:srgbClr val="44B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Oval 111"/>
            <p:cNvSpPr>
              <a:spLocks noChangeArrowheads="1"/>
            </p:cNvSpPr>
            <p:nvPr/>
          </p:nvSpPr>
          <p:spPr bwMode="auto">
            <a:xfrm>
              <a:off x="4345" y="1591"/>
              <a:ext cx="49" cy="50"/>
            </a:xfrm>
            <a:prstGeom prst="ellipse">
              <a:avLst/>
            </a:prstGeom>
            <a:solidFill>
              <a:srgbClr val="1D8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0" name="Group 1139"/>
          <p:cNvGrpSpPr/>
          <p:nvPr/>
        </p:nvGrpSpPr>
        <p:grpSpPr>
          <a:xfrm>
            <a:off x="4891157" y="5434085"/>
            <a:ext cx="760413" cy="762000"/>
            <a:chOff x="4132299" y="1203325"/>
            <a:chExt cx="760413" cy="762000"/>
          </a:xfrm>
          <a:solidFill>
            <a:schemeClr val="accent5"/>
          </a:solidFill>
        </p:grpSpPr>
        <p:sp>
          <p:nvSpPr>
            <p:cNvPr id="121" name="Freeform 116"/>
            <p:cNvSpPr>
              <a:spLocks noEditPoints="1"/>
            </p:cNvSpPr>
            <p:nvPr/>
          </p:nvSpPr>
          <p:spPr bwMode="auto">
            <a:xfrm>
              <a:off x="4132299" y="1203325"/>
              <a:ext cx="760413" cy="762000"/>
            </a:xfrm>
            <a:custGeom>
              <a:avLst/>
              <a:gdLst>
                <a:gd name="T0" fmla="*/ 102 w 203"/>
                <a:gd name="T1" fmla="*/ 203 h 203"/>
                <a:gd name="T2" fmla="*/ 0 w 203"/>
                <a:gd name="T3" fmla="*/ 102 h 203"/>
                <a:gd name="T4" fmla="*/ 102 w 203"/>
                <a:gd name="T5" fmla="*/ 0 h 203"/>
                <a:gd name="T6" fmla="*/ 203 w 203"/>
                <a:gd name="T7" fmla="*/ 102 h 203"/>
                <a:gd name="T8" fmla="*/ 102 w 203"/>
                <a:gd name="T9" fmla="*/ 203 h 203"/>
                <a:gd name="T10" fmla="*/ 102 w 203"/>
                <a:gd name="T11" fmla="*/ 4 h 203"/>
                <a:gd name="T12" fmla="*/ 4 w 203"/>
                <a:gd name="T13" fmla="*/ 102 h 203"/>
                <a:gd name="T14" fmla="*/ 102 w 203"/>
                <a:gd name="T15" fmla="*/ 199 h 203"/>
                <a:gd name="T16" fmla="*/ 199 w 203"/>
                <a:gd name="T17" fmla="*/ 102 h 203"/>
                <a:gd name="T18" fmla="*/ 102 w 203"/>
                <a:gd name="T19" fmla="*/ 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46" y="203"/>
                    <a:pt x="0" y="158"/>
                    <a:pt x="0" y="102"/>
                  </a:cubicBezTo>
                  <a:cubicBezTo>
                    <a:pt x="0" y="46"/>
                    <a:pt x="46" y="0"/>
                    <a:pt x="102" y="0"/>
                  </a:cubicBezTo>
                  <a:cubicBezTo>
                    <a:pt x="158" y="0"/>
                    <a:pt x="203" y="46"/>
                    <a:pt x="203" y="102"/>
                  </a:cubicBezTo>
                  <a:cubicBezTo>
                    <a:pt x="203" y="158"/>
                    <a:pt x="158" y="203"/>
                    <a:pt x="102" y="203"/>
                  </a:cubicBezTo>
                  <a:close/>
                  <a:moveTo>
                    <a:pt x="102" y="4"/>
                  </a:moveTo>
                  <a:cubicBezTo>
                    <a:pt x="48" y="4"/>
                    <a:pt x="4" y="48"/>
                    <a:pt x="4" y="102"/>
                  </a:cubicBezTo>
                  <a:cubicBezTo>
                    <a:pt x="4" y="155"/>
                    <a:pt x="48" y="199"/>
                    <a:pt x="102" y="199"/>
                  </a:cubicBezTo>
                  <a:cubicBezTo>
                    <a:pt x="155" y="199"/>
                    <a:pt x="199" y="155"/>
                    <a:pt x="199" y="102"/>
                  </a:cubicBezTo>
                  <a:cubicBezTo>
                    <a:pt x="199" y="48"/>
                    <a:pt x="155" y="4"/>
                    <a:pt x="10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17"/>
            <p:cNvSpPr>
              <a:spLocks noEditPoints="1"/>
            </p:cNvSpPr>
            <p:nvPr/>
          </p:nvSpPr>
          <p:spPr bwMode="auto">
            <a:xfrm>
              <a:off x="4405349" y="1511300"/>
              <a:ext cx="379413" cy="390525"/>
            </a:xfrm>
            <a:custGeom>
              <a:avLst/>
              <a:gdLst>
                <a:gd name="T0" fmla="*/ 46 w 101"/>
                <a:gd name="T1" fmla="*/ 104 h 104"/>
                <a:gd name="T2" fmla="*/ 46 w 101"/>
                <a:gd name="T3" fmla="*/ 104 h 104"/>
                <a:gd name="T4" fmla="*/ 41 w 101"/>
                <a:gd name="T5" fmla="*/ 104 h 104"/>
                <a:gd name="T6" fmla="*/ 34 w 101"/>
                <a:gd name="T7" fmla="*/ 73 h 104"/>
                <a:gd name="T8" fmla="*/ 36 w 101"/>
                <a:gd name="T9" fmla="*/ 62 h 104"/>
                <a:gd name="T10" fmla="*/ 24 w 101"/>
                <a:gd name="T11" fmla="*/ 45 h 104"/>
                <a:gd name="T12" fmla="*/ 11 w 101"/>
                <a:gd name="T13" fmla="*/ 40 h 104"/>
                <a:gd name="T14" fmla="*/ 2 w 101"/>
                <a:gd name="T15" fmla="*/ 19 h 104"/>
                <a:gd name="T16" fmla="*/ 12 w 101"/>
                <a:gd name="T17" fmla="*/ 11 h 104"/>
                <a:gd name="T18" fmla="*/ 20 w 101"/>
                <a:gd name="T19" fmla="*/ 4 h 104"/>
                <a:gd name="T20" fmla="*/ 20 w 101"/>
                <a:gd name="T21" fmla="*/ 3 h 104"/>
                <a:gd name="T22" fmla="*/ 24 w 101"/>
                <a:gd name="T23" fmla="*/ 0 h 104"/>
                <a:gd name="T24" fmla="*/ 24 w 101"/>
                <a:gd name="T25" fmla="*/ 0 h 104"/>
                <a:gd name="T26" fmla="*/ 55 w 101"/>
                <a:gd name="T27" fmla="*/ 5 h 104"/>
                <a:gd name="T28" fmla="*/ 63 w 101"/>
                <a:gd name="T29" fmla="*/ 8 h 104"/>
                <a:gd name="T30" fmla="*/ 84 w 101"/>
                <a:gd name="T31" fmla="*/ 25 h 104"/>
                <a:gd name="T32" fmla="*/ 83 w 101"/>
                <a:gd name="T33" fmla="*/ 35 h 104"/>
                <a:gd name="T34" fmla="*/ 82 w 101"/>
                <a:gd name="T35" fmla="*/ 42 h 104"/>
                <a:gd name="T36" fmla="*/ 89 w 101"/>
                <a:gd name="T37" fmla="*/ 49 h 104"/>
                <a:gd name="T38" fmla="*/ 95 w 101"/>
                <a:gd name="T39" fmla="*/ 52 h 104"/>
                <a:gd name="T40" fmla="*/ 101 w 101"/>
                <a:gd name="T41" fmla="*/ 59 h 104"/>
                <a:gd name="T42" fmla="*/ 95 w 101"/>
                <a:gd name="T43" fmla="*/ 66 h 104"/>
                <a:gd name="T44" fmla="*/ 93 w 101"/>
                <a:gd name="T45" fmla="*/ 67 h 104"/>
                <a:gd name="T46" fmla="*/ 84 w 101"/>
                <a:gd name="T47" fmla="*/ 78 h 104"/>
                <a:gd name="T48" fmla="*/ 81 w 101"/>
                <a:gd name="T49" fmla="*/ 82 h 104"/>
                <a:gd name="T50" fmla="*/ 46 w 101"/>
                <a:gd name="T51" fmla="*/ 104 h 104"/>
                <a:gd name="T52" fmla="*/ 24 w 101"/>
                <a:gd name="T53" fmla="*/ 5 h 104"/>
                <a:gd name="T54" fmla="*/ 14 w 101"/>
                <a:gd name="T55" fmla="*/ 14 h 104"/>
                <a:gd name="T56" fmla="*/ 6 w 101"/>
                <a:gd name="T57" fmla="*/ 20 h 104"/>
                <a:gd name="T58" fmla="*/ 13 w 101"/>
                <a:gd name="T59" fmla="*/ 37 h 104"/>
                <a:gd name="T60" fmla="*/ 25 w 101"/>
                <a:gd name="T61" fmla="*/ 41 h 104"/>
                <a:gd name="T62" fmla="*/ 40 w 101"/>
                <a:gd name="T63" fmla="*/ 62 h 104"/>
                <a:gd name="T64" fmla="*/ 38 w 101"/>
                <a:gd name="T65" fmla="*/ 74 h 104"/>
                <a:gd name="T66" fmla="*/ 43 w 101"/>
                <a:gd name="T67" fmla="*/ 100 h 104"/>
                <a:gd name="T68" fmla="*/ 46 w 101"/>
                <a:gd name="T69" fmla="*/ 100 h 104"/>
                <a:gd name="T70" fmla="*/ 78 w 101"/>
                <a:gd name="T71" fmla="*/ 80 h 104"/>
                <a:gd name="T72" fmla="*/ 81 w 101"/>
                <a:gd name="T73" fmla="*/ 75 h 104"/>
                <a:gd name="T74" fmla="*/ 90 w 101"/>
                <a:gd name="T75" fmla="*/ 64 h 104"/>
                <a:gd name="T76" fmla="*/ 92 w 101"/>
                <a:gd name="T77" fmla="*/ 63 h 104"/>
                <a:gd name="T78" fmla="*/ 97 w 101"/>
                <a:gd name="T79" fmla="*/ 59 h 104"/>
                <a:gd name="T80" fmla="*/ 92 w 101"/>
                <a:gd name="T81" fmla="*/ 55 h 104"/>
                <a:gd name="T82" fmla="*/ 87 w 101"/>
                <a:gd name="T83" fmla="*/ 52 h 104"/>
                <a:gd name="T84" fmla="*/ 78 w 101"/>
                <a:gd name="T85" fmla="*/ 43 h 104"/>
                <a:gd name="T86" fmla="*/ 79 w 101"/>
                <a:gd name="T87" fmla="*/ 34 h 104"/>
                <a:gd name="T88" fmla="*/ 80 w 101"/>
                <a:gd name="T89" fmla="*/ 26 h 104"/>
                <a:gd name="T90" fmla="*/ 62 w 101"/>
                <a:gd name="T91" fmla="*/ 12 h 104"/>
                <a:gd name="T92" fmla="*/ 54 w 101"/>
                <a:gd name="T93" fmla="*/ 9 h 104"/>
                <a:gd name="T94" fmla="*/ 25 w 101"/>
                <a:gd name="T95" fmla="*/ 4 h 104"/>
                <a:gd name="T96" fmla="*/ 24 w 101"/>
                <a:gd name="T97" fmla="*/ 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1" h="104">
                  <a:moveTo>
                    <a:pt x="46" y="104"/>
                  </a:moveTo>
                  <a:cubicBezTo>
                    <a:pt x="46" y="104"/>
                    <a:pt x="46" y="104"/>
                    <a:pt x="46" y="104"/>
                  </a:cubicBezTo>
                  <a:cubicBezTo>
                    <a:pt x="44" y="104"/>
                    <a:pt x="43" y="104"/>
                    <a:pt x="41" y="104"/>
                  </a:cubicBezTo>
                  <a:cubicBezTo>
                    <a:pt x="29" y="99"/>
                    <a:pt x="32" y="84"/>
                    <a:pt x="34" y="73"/>
                  </a:cubicBezTo>
                  <a:cubicBezTo>
                    <a:pt x="35" y="69"/>
                    <a:pt x="36" y="65"/>
                    <a:pt x="36" y="62"/>
                  </a:cubicBezTo>
                  <a:cubicBezTo>
                    <a:pt x="36" y="49"/>
                    <a:pt x="31" y="48"/>
                    <a:pt x="24" y="45"/>
                  </a:cubicBezTo>
                  <a:cubicBezTo>
                    <a:pt x="20" y="44"/>
                    <a:pt x="15" y="43"/>
                    <a:pt x="11" y="40"/>
                  </a:cubicBezTo>
                  <a:cubicBezTo>
                    <a:pt x="5" y="35"/>
                    <a:pt x="0" y="26"/>
                    <a:pt x="2" y="19"/>
                  </a:cubicBezTo>
                  <a:cubicBezTo>
                    <a:pt x="4" y="14"/>
                    <a:pt x="8" y="12"/>
                    <a:pt x="12" y="11"/>
                  </a:cubicBezTo>
                  <a:cubicBezTo>
                    <a:pt x="17" y="9"/>
                    <a:pt x="19" y="7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6" y="0"/>
                    <a:pt x="44" y="0"/>
                    <a:pt x="55" y="5"/>
                  </a:cubicBezTo>
                  <a:cubicBezTo>
                    <a:pt x="58" y="6"/>
                    <a:pt x="61" y="7"/>
                    <a:pt x="63" y="8"/>
                  </a:cubicBezTo>
                  <a:cubicBezTo>
                    <a:pt x="73" y="12"/>
                    <a:pt x="83" y="15"/>
                    <a:pt x="84" y="25"/>
                  </a:cubicBezTo>
                  <a:cubicBezTo>
                    <a:pt x="85" y="28"/>
                    <a:pt x="84" y="32"/>
                    <a:pt x="83" y="35"/>
                  </a:cubicBezTo>
                  <a:cubicBezTo>
                    <a:pt x="82" y="37"/>
                    <a:pt x="82" y="40"/>
                    <a:pt x="82" y="42"/>
                  </a:cubicBezTo>
                  <a:cubicBezTo>
                    <a:pt x="84" y="47"/>
                    <a:pt x="85" y="47"/>
                    <a:pt x="89" y="49"/>
                  </a:cubicBezTo>
                  <a:cubicBezTo>
                    <a:pt x="90" y="49"/>
                    <a:pt x="92" y="50"/>
                    <a:pt x="95" y="52"/>
                  </a:cubicBezTo>
                  <a:cubicBezTo>
                    <a:pt x="98" y="54"/>
                    <a:pt x="100" y="56"/>
                    <a:pt x="101" y="59"/>
                  </a:cubicBezTo>
                  <a:cubicBezTo>
                    <a:pt x="101" y="61"/>
                    <a:pt x="98" y="63"/>
                    <a:pt x="95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88" y="71"/>
                    <a:pt x="87" y="74"/>
                    <a:pt x="84" y="78"/>
                  </a:cubicBezTo>
                  <a:cubicBezTo>
                    <a:pt x="83" y="79"/>
                    <a:pt x="82" y="80"/>
                    <a:pt x="81" y="82"/>
                  </a:cubicBezTo>
                  <a:cubicBezTo>
                    <a:pt x="76" y="88"/>
                    <a:pt x="59" y="104"/>
                    <a:pt x="46" y="104"/>
                  </a:cubicBezTo>
                  <a:close/>
                  <a:moveTo>
                    <a:pt x="24" y="5"/>
                  </a:moveTo>
                  <a:cubicBezTo>
                    <a:pt x="23" y="10"/>
                    <a:pt x="18" y="12"/>
                    <a:pt x="14" y="14"/>
                  </a:cubicBezTo>
                  <a:cubicBezTo>
                    <a:pt x="11" y="16"/>
                    <a:pt x="7" y="17"/>
                    <a:pt x="6" y="20"/>
                  </a:cubicBezTo>
                  <a:cubicBezTo>
                    <a:pt x="4" y="26"/>
                    <a:pt x="9" y="34"/>
                    <a:pt x="13" y="37"/>
                  </a:cubicBezTo>
                  <a:cubicBezTo>
                    <a:pt x="17" y="39"/>
                    <a:pt x="21" y="40"/>
                    <a:pt x="25" y="41"/>
                  </a:cubicBezTo>
                  <a:cubicBezTo>
                    <a:pt x="33" y="44"/>
                    <a:pt x="40" y="46"/>
                    <a:pt x="40" y="62"/>
                  </a:cubicBezTo>
                  <a:cubicBezTo>
                    <a:pt x="40" y="65"/>
                    <a:pt x="39" y="69"/>
                    <a:pt x="38" y="74"/>
                  </a:cubicBezTo>
                  <a:cubicBezTo>
                    <a:pt x="36" y="84"/>
                    <a:pt x="34" y="96"/>
                    <a:pt x="43" y="100"/>
                  </a:cubicBezTo>
                  <a:cubicBezTo>
                    <a:pt x="44" y="100"/>
                    <a:pt x="45" y="100"/>
                    <a:pt x="46" y="100"/>
                  </a:cubicBezTo>
                  <a:cubicBezTo>
                    <a:pt x="57" y="100"/>
                    <a:pt x="72" y="87"/>
                    <a:pt x="78" y="80"/>
                  </a:cubicBezTo>
                  <a:cubicBezTo>
                    <a:pt x="79" y="78"/>
                    <a:pt x="80" y="77"/>
                    <a:pt x="81" y="75"/>
                  </a:cubicBezTo>
                  <a:cubicBezTo>
                    <a:pt x="83" y="72"/>
                    <a:pt x="85" y="68"/>
                    <a:pt x="90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4" y="61"/>
                    <a:pt x="96" y="59"/>
                    <a:pt x="97" y="59"/>
                  </a:cubicBezTo>
                  <a:cubicBezTo>
                    <a:pt x="97" y="59"/>
                    <a:pt x="96" y="58"/>
                    <a:pt x="92" y="55"/>
                  </a:cubicBezTo>
                  <a:cubicBezTo>
                    <a:pt x="90" y="54"/>
                    <a:pt x="89" y="53"/>
                    <a:pt x="87" y="52"/>
                  </a:cubicBezTo>
                  <a:cubicBezTo>
                    <a:pt x="84" y="51"/>
                    <a:pt x="80" y="49"/>
                    <a:pt x="78" y="43"/>
                  </a:cubicBezTo>
                  <a:cubicBezTo>
                    <a:pt x="78" y="40"/>
                    <a:pt x="78" y="37"/>
                    <a:pt x="79" y="34"/>
                  </a:cubicBezTo>
                  <a:cubicBezTo>
                    <a:pt x="80" y="31"/>
                    <a:pt x="81" y="28"/>
                    <a:pt x="80" y="26"/>
                  </a:cubicBezTo>
                  <a:cubicBezTo>
                    <a:pt x="79" y="18"/>
                    <a:pt x="71" y="15"/>
                    <a:pt x="62" y="12"/>
                  </a:cubicBezTo>
                  <a:cubicBezTo>
                    <a:pt x="59" y="11"/>
                    <a:pt x="56" y="10"/>
                    <a:pt x="54" y="9"/>
                  </a:cubicBezTo>
                  <a:cubicBezTo>
                    <a:pt x="43" y="4"/>
                    <a:pt x="37" y="4"/>
                    <a:pt x="25" y="4"/>
                  </a:cubicBezTo>
                  <a:lnTo>
                    <a:pt x="2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18"/>
            <p:cNvSpPr>
              <a:spLocks noEditPoints="1"/>
            </p:cNvSpPr>
            <p:nvPr/>
          </p:nvSpPr>
          <p:spPr bwMode="auto">
            <a:xfrm>
              <a:off x="4476786" y="1301750"/>
              <a:ext cx="415925" cy="401638"/>
            </a:xfrm>
            <a:custGeom>
              <a:avLst/>
              <a:gdLst>
                <a:gd name="T0" fmla="*/ 77 w 111"/>
                <a:gd name="T1" fmla="*/ 96 h 107"/>
                <a:gd name="T2" fmla="*/ 70 w 111"/>
                <a:gd name="T3" fmla="*/ 76 h 107"/>
                <a:gd name="T4" fmla="*/ 52 w 111"/>
                <a:gd name="T5" fmla="*/ 64 h 107"/>
                <a:gd name="T6" fmla="*/ 33 w 111"/>
                <a:gd name="T7" fmla="*/ 53 h 107"/>
                <a:gd name="T8" fmla="*/ 22 w 111"/>
                <a:gd name="T9" fmla="*/ 54 h 107"/>
                <a:gd name="T10" fmla="*/ 12 w 111"/>
                <a:gd name="T11" fmla="*/ 47 h 107"/>
                <a:gd name="T12" fmla="*/ 4 w 111"/>
                <a:gd name="T13" fmla="*/ 26 h 107"/>
                <a:gd name="T14" fmla="*/ 20 w 111"/>
                <a:gd name="T15" fmla="*/ 27 h 107"/>
                <a:gd name="T16" fmla="*/ 25 w 111"/>
                <a:gd name="T17" fmla="*/ 38 h 107"/>
                <a:gd name="T18" fmla="*/ 28 w 111"/>
                <a:gd name="T19" fmla="*/ 32 h 107"/>
                <a:gd name="T20" fmla="*/ 41 w 111"/>
                <a:gd name="T21" fmla="*/ 32 h 107"/>
                <a:gd name="T22" fmla="*/ 53 w 111"/>
                <a:gd name="T23" fmla="*/ 30 h 107"/>
                <a:gd name="T24" fmla="*/ 44 w 111"/>
                <a:gd name="T25" fmla="*/ 31 h 107"/>
                <a:gd name="T26" fmla="*/ 42 w 111"/>
                <a:gd name="T27" fmla="*/ 28 h 107"/>
                <a:gd name="T28" fmla="*/ 52 w 111"/>
                <a:gd name="T29" fmla="*/ 7 h 107"/>
                <a:gd name="T30" fmla="*/ 76 w 111"/>
                <a:gd name="T31" fmla="*/ 0 h 107"/>
                <a:gd name="T32" fmla="*/ 78 w 111"/>
                <a:gd name="T33" fmla="*/ 1 h 107"/>
                <a:gd name="T34" fmla="*/ 110 w 111"/>
                <a:gd name="T35" fmla="*/ 88 h 107"/>
                <a:gd name="T36" fmla="*/ 108 w 111"/>
                <a:gd name="T37" fmla="*/ 89 h 107"/>
                <a:gd name="T38" fmla="*/ 101 w 111"/>
                <a:gd name="T39" fmla="*/ 100 h 107"/>
                <a:gd name="T40" fmla="*/ 32 w 111"/>
                <a:gd name="T41" fmla="*/ 48 h 107"/>
                <a:gd name="T42" fmla="*/ 44 w 111"/>
                <a:gd name="T43" fmla="*/ 55 h 107"/>
                <a:gd name="T44" fmla="*/ 58 w 111"/>
                <a:gd name="T45" fmla="*/ 62 h 107"/>
                <a:gd name="T46" fmla="*/ 76 w 111"/>
                <a:gd name="T47" fmla="*/ 82 h 107"/>
                <a:gd name="T48" fmla="*/ 92 w 111"/>
                <a:gd name="T49" fmla="*/ 103 h 107"/>
                <a:gd name="T50" fmla="*/ 99 w 111"/>
                <a:gd name="T51" fmla="*/ 93 h 107"/>
                <a:gd name="T52" fmla="*/ 107 w 111"/>
                <a:gd name="T53" fmla="*/ 76 h 107"/>
                <a:gd name="T54" fmla="*/ 61 w 111"/>
                <a:gd name="T55" fmla="*/ 9 h 107"/>
                <a:gd name="T56" fmla="*/ 45 w 111"/>
                <a:gd name="T57" fmla="*/ 18 h 107"/>
                <a:gd name="T58" fmla="*/ 53 w 111"/>
                <a:gd name="T59" fmla="*/ 23 h 107"/>
                <a:gd name="T60" fmla="*/ 57 w 111"/>
                <a:gd name="T61" fmla="*/ 24 h 107"/>
                <a:gd name="T62" fmla="*/ 45 w 111"/>
                <a:gd name="T63" fmla="*/ 36 h 107"/>
                <a:gd name="T64" fmla="*/ 35 w 111"/>
                <a:gd name="T65" fmla="*/ 36 h 107"/>
                <a:gd name="T66" fmla="*/ 29 w 111"/>
                <a:gd name="T67" fmla="*/ 40 h 107"/>
                <a:gd name="T68" fmla="*/ 28 w 111"/>
                <a:gd name="T69" fmla="*/ 43 h 107"/>
                <a:gd name="T70" fmla="*/ 27 w 111"/>
                <a:gd name="T71" fmla="*/ 43 h 107"/>
                <a:gd name="T72" fmla="*/ 20 w 111"/>
                <a:gd name="T73" fmla="*/ 35 h 107"/>
                <a:gd name="T74" fmla="*/ 10 w 111"/>
                <a:gd name="T75" fmla="*/ 29 h 107"/>
                <a:gd name="T76" fmla="*/ 4 w 111"/>
                <a:gd name="T77" fmla="*/ 32 h 107"/>
                <a:gd name="T78" fmla="*/ 17 w 111"/>
                <a:gd name="T79" fmla="*/ 47 h 107"/>
                <a:gd name="T80" fmla="*/ 27 w 111"/>
                <a:gd name="T81" fmla="*/ 4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1" h="107">
                  <a:moveTo>
                    <a:pt x="92" y="107"/>
                  </a:moveTo>
                  <a:cubicBezTo>
                    <a:pt x="87" y="107"/>
                    <a:pt x="82" y="104"/>
                    <a:pt x="77" y="96"/>
                  </a:cubicBezTo>
                  <a:cubicBezTo>
                    <a:pt x="75" y="92"/>
                    <a:pt x="74" y="87"/>
                    <a:pt x="72" y="83"/>
                  </a:cubicBezTo>
                  <a:cubicBezTo>
                    <a:pt x="72" y="81"/>
                    <a:pt x="71" y="78"/>
                    <a:pt x="70" y="76"/>
                  </a:cubicBezTo>
                  <a:cubicBezTo>
                    <a:pt x="67" y="69"/>
                    <a:pt x="64" y="68"/>
                    <a:pt x="57" y="66"/>
                  </a:cubicBezTo>
                  <a:cubicBezTo>
                    <a:pt x="55" y="65"/>
                    <a:pt x="54" y="65"/>
                    <a:pt x="52" y="64"/>
                  </a:cubicBezTo>
                  <a:cubicBezTo>
                    <a:pt x="47" y="63"/>
                    <a:pt x="44" y="60"/>
                    <a:pt x="41" y="58"/>
                  </a:cubicBezTo>
                  <a:cubicBezTo>
                    <a:pt x="39" y="56"/>
                    <a:pt x="36" y="53"/>
                    <a:pt x="33" y="53"/>
                  </a:cubicBezTo>
                  <a:cubicBezTo>
                    <a:pt x="31" y="52"/>
                    <a:pt x="30" y="52"/>
                    <a:pt x="28" y="53"/>
                  </a:cubicBezTo>
                  <a:cubicBezTo>
                    <a:pt x="26" y="54"/>
                    <a:pt x="24" y="54"/>
                    <a:pt x="22" y="54"/>
                  </a:cubicBezTo>
                  <a:cubicBezTo>
                    <a:pt x="17" y="53"/>
                    <a:pt x="16" y="52"/>
                    <a:pt x="14" y="50"/>
                  </a:cubicBezTo>
                  <a:cubicBezTo>
                    <a:pt x="14" y="49"/>
                    <a:pt x="13" y="48"/>
                    <a:pt x="12" y="47"/>
                  </a:cubicBezTo>
                  <a:cubicBezTo>
                    <a:pt x="5" y="42"/>
                    <a:pt x="0" y="37"/>
                    <a:pt x="0" y="32"/>
                  </a:cubicBezTo>
                  <a:cubicBezTo>
                    <a:pt x="0" y="30"/>
                    <a:pt x="1" y="28"/>
                    <a:pt x="4" y="26"/>
                  </a:cubicBezTo>
                  <a:cubicBezTo>
                    <a:pt x="4" y="26"/>
                    <a:pt x="5" y="25"/>
                    <a:pt x="10" y="25"/>
                  </a:cubicBezTo>
                  <a:cubicBezTo>
                    <a:pt x="12" y="25"/>
                    <a:pt x="18" y="26"/>
                    <a:pt x="20" y="27"/>
                  </a:cubicBezTo>
                  <a:cubicBezTo>
                    <a:pt x="23" y="29"/>
                    <a:pt x="23" y="32"/>
                    <a:pt x="24" y="35"/>
                  </a:cubicBezTo>
                  <a:cubicBezTo>
                    <a:pt x="24" y="36"/>
                    <a:pt x="24" y="37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6" y="34"/>
                    <a:pt x="28" y="32"/>
                  </a:cubicBezTo>
                  <a:cubicBezTo>
                    <a:pt x="31" y="31"/>
                    <a:pt x="33" y="32"/>
                    <a:pt x="35" y="32"/>
                  </a:cubicBezTo>
                  <a:cubicBezTo>
                    <a:pt x="37" y="32"/>
                    <a:pt x="38" y="32"/>
                    <a:pt x="41" y="32"/>
                  </a:cubicBezTo>
                  <a:cubicBezTo>
                    <a:pt x="42" y="32"/>
                    <a:pt x="43" y="32"/>
                    <a:pt x="45" y="32"/>
                  </a:cubicBezTo>
                  <a:cubicBezTo>
                    <a:pt x="49" y="32"/>
                    <a:pt x="52" y="32"/>
                    <a:pt x="53" y="30"/>
                  </a:cubicBezTo>
                  <a:cubicBezTo>
                    <a:pt x="53" y="30"/>
                    <a:pt x="54" y="29"/>
                    <a:pt x="54" y="29"/>
                  </a:cubicBezTo>
                  <a:cubicBezTo>
                    <a:pt x="51" y="31"/>
                    <a:pt x="47" y="32"/>
                    <a:pt x="44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3" y="24"/>
                    <a:pt x="42" y="21"/>
                    <a:pt x="42" y="19"/>
                  </a:cubicBezTo>
                  <a:cubicBezTo>
                    <a:pt x="40" y="13"/>
                    <a:pt x="42" y="11"/>
                    <a:pt x="52" y="7"/>
                  </a:cubicBezTo>
                  <a:cubicBezTo>
                    <a:pt x="55" y="7"/>
                    <a:pt x="57" y="6"/>
                    <a:pt x="60" y="5"/>
                  </a:cubicBezTo>
                  <a:cubicBezTo>
                    <a:pt x="65" y="4"/>
                    <a:pt x="71" y="2"/>
                    <a:pt x="7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99" y="20"/>
                    <a:pt x="111" y="47"/>
                    <a:pt x="111" y="76"/>
                  </a:cubicBezTo>
                  <a:cubicBezTo>
                    <a:pt x="111" y="79"/>
                    <a:pt x="111" y="83"/>
                    <a:pt x="110" y="88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5" y="89"/>
                    <a:pt x="104" y="90"/>
                    <a:pt x="103" y="94"/>
                  </a:cubicBezTo>
                  <a:cubicBezTo>
                    <a:pt x="103" y="96"/>
                    <a:pt x="102" y="98"/>
                    <a:pt x="101" y="100"/>
                  </a:cubicBezTo>
                  <a:cubicBezTo>
                    <a:pt x="99" y="105"/>
                    <a:pt x="95" y="107"/>
                    <a:pt x="92" y="107"/>
                  </a:cubicBezTo>
                  <a:close/>
                  <a:moveTo>
                    <a:pt x="32" y="48"/>
                  </a:moveTo>
                  <a:cubicBezTo>
                    <a:pt x="33" y="48"/>
                    <a:pt x="33" y="48"/>
                    <a:pt x="34" y="49"/>
                  </a:cubicBezTo>
                  <a:cubicBezTo>
                    <a:pt x="38" y="50"/>
                    <a:pt x="41" y="52"/>
                    <a:pt x="44" y="55"/>
                  </a:cubicBezTo>
                  <a:cubicBezTo>
                    <a:pt x="47" y="57"/>
                    <a:pt x="49" y="59"/>
                    <a:pt x="53" y="61"/>
                  </a:cubicBezTo>
                  <a:cubicBezTo>
                    <a:pt x="55" y="61"/>
                    <a:pt x="56" y="62"/>
                    <a:pt x="58" y="62"/>
                  </a:cubicBezTo>
                  <a:cubicBezTo>
                    <a:pt x="65" y="64"/>
                    <a:pt x="70" y="65"/>
                    <a:pt x="74" y="74"/>
                  </a:cubicBezTo>
                  <a:cubicBezTo>
                    <a:pt x="75" y="77"/>
                    <a:pt x="76" y="80"/>
                    <a:pt x="76" y="82"/>
                  </a:cubicBezTo>
                  <a:cubicBezTo>
                    <a:pt x="77" y="86"/>
                    <a:pt x="78" y="90"/>
                    <a:pt x="81" y="94"/>
                  </a:cubicBezTo>
                  <a:cubicBezTo>
                    <a:pt x="85" y="100"/>
                    <a:pt x="88" y="103"/>
                    <a:pt x="92" y="103"/>
                  </a:cubicBezTo>
                  <a:cubicBezTo>
                    <a:pt x="94" y="103"/>
                    <a:pt x="96" y="102"/>
                    <a:pt x="98" y="98"/>
                  </a:cubicBezTo>
                  <a:cubicBezTo>
                    <a:pt x="98" y="97"/>
                    <a:pt x="99" y="95"/>
                    <a:pt x="99" y="93"/>
                  </a:cubicBezTo>
                  <a:cubicBezTo>
                    <a:pt x="100" y="90"/>
                    <a:pt x="101" y="85"/>
                    <a:pt x="107" y="85"/>
                  </a:cubicBezTo>
                  <a:cubicBezTo>
                    <a:pt x="107" y="82"/>
                    <a:pt x="107" y="79"/>
                    <a:pt x="107" y="76"/>
                  </a:cubicBezTo>
                  <a:cubicBezTo>
                    <a:pt x="107" y="49"/>
                    <a:pt x="96" y="23"/>
                    <a:pt x="76" y="4"/>
                  </a:cubicBezTo>
                  <a:cubicBezTo>
                    <a:pt x="72" y="6"/>
                    <a:pt x="66" y="8"/>
                    <a:pt x="61" y="9"/>
                  </a:cubicBezTo>
                  <a:cubicBezTo>
                    <a:pt x="58" y="10"/>
                    <a:pt x="56" y="10"/>
                    <a:pt x="54" y="11"/>
                  </a:cubicBezTo>
                  <a:cubicBezTo>
                    <a:pt x="45" y="15"/>
                    <a:pt x="45" y="15"/>
                    <a:pt x="45" y="18"/>
                  </a:cubicBezTo>
                  <a:cubicBezTo>
                    <a:pt x="46" y="20"/>
                    <a:pt x="47" y="23"/>
                    <a:pt x="46" y="27"/>
                  </a:cubicBezTo>
                  <a:cubicBezTo>
                    <a:pt x="50" y="27"/>
                    <a:pt x="52" y="25"/>
                    <a:pt x="53" y="23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7"/>
                    <a:pt x="58" y="30"/>
                    <a:pt x="56" y="32"/>
                  </a:cubicBezTo>
                  <a:cubicBezTo>
                    <a:pt x="54" y="36"/>
                    <a:pt x="48" y="36"/>
                    <a:pt x="45" y="36"/>
                  </a:cubicBezTo>
                  <a:cubicBezTo>
                    <a:pt x="43" y="36"/>
                    <a:pt x="42" y="36"/>
                    <a:pt x="40" y="36"/>
                  </a:cubicBezTo>
                  <a:cubicBezTo>
                    <a:pt x="38" y="36"/>
                    <a:pt x="36" y="36"/>
                    <a:pt x="35" y="36"/>
                  </a:cubicBezTo>
                  <a:cubicBezTo>
                    <a:pt x="33" y="36"/>
                    <a:pt x="31" y="36"/>
                    <a:pt x="30" y="36"/>
                  </a:cubicBezTo>
                  <a:cubicBezTo>
                    <a:pt x="29" y="37"/>
                    <a:pt x="29" y="38"/>
                    <a:pt x="29" y="40"/>
                  </a:cubicBezTo>
                  <a:cubicBezTo>
                    <a:pt x="29" y="41"/>
                    <a:pt x="29" y="42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5" y="43"/>
                    <a:pt x="22" y="41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19" y="33"/>
                    <a:pt x="19" y="31"/>
                    <a:pt x="17" y="30"/>
                  </a:cubicBezTo>
                  <a:cubicBezTo>
                    <a:pt x="17" y="30"/>
                    <a:pt x="13" y="29"/>
                    <a:pt x="10" y="29"/>
                  </a:cubicBezTo>
                  <a:cubicBezTo>
                    <a:pt x="7" y="29"/>
                    <a:pt x="6" y="30"/>
                    <a:pt x="6" y="30"/>
                  </a:cubicBezTo>
                  <a:cubicBezTo>
                    <a:pt x="4" y="31"/>
                    <a:pt x="4" y="32"/>
                    <a:pt x="4" y="32"/>
                  </a:cubicBezTo>
                  <a:cubicBezTo>
                    <a:pt x="4" y="36"/>
                    <a:pt x="11" y="42"/>
                    <a:pt x="14" y="44"/>
                  </a:cubicBezTo>
                  <a:cubicBezTo>
                    <a:pt x="16" y="45"/>
                    <a:pt x="17" y="46"/>
                    <a:pt x="17" y="47"/>
                  </a:cubicBezTo>
                  <a:cubicBezTo>
                    <a:pt x="18" y="49"/>
                    <a:pt x="19" y="49"/>
                    <a:pt x="23" y="50"/>
                  </a:cubicBezTo>
                  <a:cubicBezTo>
                    <a:pt x="24" y="50"/>
                    <a:pt x="25" y="50"/>
                    <a:pt x="27" y="49"/>
                  </a:cubicBezTo>
                  <a:cubicBezTo>
                    <a:pt x="28" y="49"/>
                    <a:pt x="30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19"/>
            <p:cNvSpPr>
              <a:spLocks noEditPoints="1"/>
            </p:cNvSpPr>
            <p:nvPr/>
          </p:nvSpPr>
          <p:spPr bwMode="auto">
            <a:xfrm>
              <a:off x="4132299" y="1574800"/>
              <a:ext cx="261938" cy="322263"/>
            </a:xfrm>
            <a:custGeom>
              <a:avLst/>
              <a:gdLst>
                <a:gd name="T0" fmla="*/ 44 w 70"/>
                <a:gd name="T1" fmla="*/ 86 h 86"/>
                <a:gd name="T2" fmla="*/ 42 w 70"/>
                <a:gd name="T3" fmla="*/ 85 h 86"/>
                <a:gd name="T4" fmla="*/ 0 w 70"/>
                <a:gd name="T5" fmla="*/ 4 h 86"/>
                <a:gd name="T6" fmla="*/ 0 w 70"/>
                <a:gd name="T7" fmla="*/ 0 h 86"/>
                <a:gd name="T8" fmla="*/ 3 w 70"/>
                <a:gd name="T9" fmla="*/ 2 h 86"/>
                <a:gd name="T10" fmla="*/ 10 w 70"/>
                <a:gd name="T11" fmla="*/ 11 h 86"/>
                <a:gd name="T12" fmla="*/ 14 w 70"/>
                <a:gd name="T13" fmla="*/ 17 h 86"/>
                <a:gd name="T14" fmla="*/ 17 w 70"/>
                <a:gd name="T15" fmla="*/ 20 h 86"/>
                <a:gd name="T16" fmla="*/ 18 w 70"/>
                <a:gd name="T17" fmla="*/ 21 h 86"/>
                <a:gd name="T18" fmla="*/ 18 w 70"/>
                <a:gd name="T19" fmla="*/ 21 h 86"/>
                <a:gd name="T20" fmla="*/ 22 w 70"/>
                <a:gd name="T21" fmla="*/ 22 h 86"/>
                <a:gd name="T22" fmla="*/ 26 w 70"/>
                <a:gd name="T23" fmla="*/ 22 h 86"/>
                <a:gd name="T24" fmla="*/ 34 w 70"/>
                <a:gd name="T25" fmla="*/ 25 h 86"/>
                <a:gd name="T26" fmla="*/ 36 w 70"/>
                <a:gd name="T27" fmla="*/ 30 h 86"/>
                <a:gd name="T28" fmla="*/ 36 w 70"/>
                <a:gd name="T29" fmla="*/ 32 h 86"/>
                <a:gd name="T30" fmla="*/ 37 w 70"/>
                <a:gd name="T31" fmla="*/ 32 h 86"/>
                <a:gd name="T32" fmla="*/ 41 w 70"/>
                <a:gd name="T33" fmla="*/ 35 h 86"/>
                <a:gd name="T34" fmla="*/ 44 w 70"/>
                <a:gd name="T35" fmla="*/ 42 h 86"/>
                <a:gd name="T36" fmla="*/ 46 w 70"/>
                <a:gd name="T37" fmla="*/ 47 h 86"/>
                <a:gd name="T38" fmla="*/ 52 w 70"/>
                <a:gd name="T39" fmla="*/ 49 h 86"/>
                <a:gd name="T40" fmla="*/ 66 w 70"/>
                <a:gd name="T41" fmla="*/ 58 h 86"/>
                <a:gd name="T42" fmla="*/ 60 w 70"/>
                <a:gd name="T43" fmla="*/ 72 h 86"/>
                <a:gd name="T44" fmla="*/ 55 w 70"/>
                <a:gd name="T45" fmla="*/ 75 h 86"/>
                <a:gd name="T46" fmla="*/ 45 w 70"/>
                <a:gd name="T47" fmla="*/ 85 h 86"/>
                <a:gd name="T48" fmla="*/ 44 w 70"/>
                <a:gd name="T49" fmla="*/ 86 h 86"/>
                <a:gd name="T50" fmla="*/ 4 w 70"/>
                <a:gd name="T51" fmla="*/ 9 h 86"/>
                <a:gd name="T52" fmla="*/ 43 w 70"/>
                <a:gd name="T53" fmla="*/ 81 h 86"/>
                <a:gd name="T54" fmla="*/ 53 w 70"/>
                <a:gd name="T55" fmla="*/ 72 h 86"/>
                <a:gd name="T56" fmla="*/ 58 w 70"/>
                <a:gd name="T57" fmla="*/ 68 h 86"/>
                <a:gd name="T58" fmla="*/ 63 w 70"/>
                <a:gd name="T59" fmla="*/ 59 h 86"/>
                <a:gd name="T60" fmla="*/ 52 w 70"/>
                <a:gd name="T61" fmla="*/ 53 h 86"/>
                <a:gd name="T62" fmla="*/ 43 w 70"/>
                <a:gd name="T63" fmla="*/ 50 h 86"/>
                <a:gd name="T64" fmla="*/ 40 w 70"/>
                <a:gd name="T65" fmla="*/ 43 h 86"/>
                <a:gd name="T66" fmla="*/ 38 w 70"/>
                <a:gd name="T67" fmla="*/ 38 h 86"/>
                <a:gd name="T68" fmla="*/ 37 w 70"/>
                <a:gd name="T69" fmla="*/ 37 h 86"/>
                <a:gd name="T70" fmla="*/ 36 w 70"/>
                <a:gd name="T71" fmla="*/ 36 h 86"/>
                <a:gd name="T72" fmla="*/ 33 w 70"/>
                <a:gd name="T73" fmla="*/ 35 h 86"/>
                <a:gd name="T74" fmla="*/ 32 w 70"/>
                <a:gd name="T75" fmla="*/ 30 h 86"/>
                <a:gd name="T76" fmla="*/ 32 w 70"/>
                <a:gd name="T77" fmla="*/ 28 h 86"/>
                <a:gd name="T78" fmla="*/ 26 w 70"/>
                <a:gd name="T79" fmla="*/ 26 h 86"/>
                <a:gd name="T80" fmla="*/ 21 w 70"/>
                <a:gd name="T81" fmla="*/ 26 h 86"/>
                <a:gd name="T82" fmla="*/ 17 w 70"/>
                <a:gd name="T83" fmla="*/ 25 h 86"/>
                <a:gd name="T84" fmla="*/ 13 w 70"/>
                <a:gd name="T85" fmla="*/ 22 h 86"/>
                <a:gd name="T86" fmla="*/ 12 w 70"/>
                <a:gd name="T87" fmla="*/ 20 h 86"/>
                <a:gd name="T88" fmla="*/ 7 w 70"/>
                <a:gd name="T89" fmla="*/ 13 h 86"/>
                <a:gd name="T90" fmla="*/ 4 w 70"/>
                <a:gd name="T91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86">
                  <a:moveTo>
                    <a:pt x="44" y="86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16" y="66"/>
                    <a:pt x="0" y="36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" y="5"/>
                    <a:pt x="8" y="8"/>
                    <a:pt x="10" y="11"/>
                  </a:cubicBezTo>
                  <a:cubicBezTo>
                    <a:pt x="12" y="14"/>
                    <a:pt x="13" y="16"/>
                    <a:pt x="14" y="17"/>
                  </a:cubicBezTo>
                  <a:cubicBezTo>
                    <a:pt x="15" y="18"/>
                    <a:pt x="16" y="19"/>
                    <a:pt x="17" y="20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2" y="22"/>
                  </a:cubicBezTo>
                  <a:cubicBezTo>
                    <a:pt x="23" y="22"/>
                    <a:pt x="24" y="22"/>
                    <a:pt x="26" y="22"/>
                  </a:cubicBezTo>
                  <a:cubicBezTo>
                    <a:pt x="28" y="23"/>
                    <a:pt x="31" y="23"/>
                    <a:pt x="34" y="25"/>
                  </a:cubicBezTo>
                  <a:cubicBezTo>
                    <a:pt x="36" y="26"/>
                    <a:pt x="36" y="28"/>
                    <a:pt x="36" y="30"/>
                  </a:cubicBezTo>
                  <a:cubicBezTo>
                    <a:pt x="36" y="31"/>
                    <a:pt x="36" y="32"/>
                    <a:pt x="36" y="32"/>
                  </a:cubicBezTo>
                  <a:cubicBezTo>
                    <a:pt x="36" y="32"/>
                    <a:pt x="37" y="32"/>
                    <a:pt x="37" y="32"/>
                  </a:cubicBezTo>
                  <a:cubicBezTo>
                    <a:pt x="39" y="33"/>
                    <a:pt x="40" y="34"/>
                    <a:pt x="41" y="35"/>
                  </a:cubicBezTo>
                  <a:cubicBezTo>
                    <a:pt x="42" y="37"/>
                    <a:pt x="43" y="39"/>
                    <a:pt x="44" y="42"/>
                  </a:cubicBezTo>
                  <a:cubicBezTo>
                    <a:pt x="44" y="44"/>
                    <a:pt x="45" y="47"/>
                    <a:pt x="46" y="47"/>
                  </a:cubicBezTo>
                  <a:cubicBezTo>
                    <a:pt x="47" y="49"/>
                    <a:pt x="50" y="49"/>
                    <a:pt x="52" y="49"/>
                  </a:cubicBezTo>
                  <a:cubicBezTo>
                    <a:pt x="57" y="50"/>
                    <a:pt x="64" y="50"/>
                    <a:pt x="66" y="58"/>
                  </a:cubicBezTo>
                  <a:cubicBezTo>
                    <a:pt x="70" y="66"/>
                    <a:pt x="65" y="69"/>
                    <a:pt x="60" y="72"/>
                  </a:cubicBezTo>
                  <a:cubicBezTo>
                    <a:pt x="58" y="73"/>
                    <a:pt x="57" y="74"/>
                    <a:pt x="55" y="75"/>
                  </a:cubicBezTo>
                  <a:cubicBezTo>
                    <a:pt x="52" y="77"/>
                    <a:pt x="48" y="81"/>
                    <a:pt x="45" y="85"/>
                  </a:cubicBezTo>
                  <a:lnTo>
                    <a:pt x="44" y="86"/>
                  </a:lnTo>
                  <a:close/>
                  <a:moveTo>
                    <a:pt x="4" y="9"/>
                  </a:moveTo>
                  <a:cubicBezTo>
                    <a:pt x="6" y="37"/>
                    <a:pt x="20" y="64"/>
                    <a:pt x="43" y="81"/>
                  </a:cubicBezTo>
                  <a:cubicBezTo>
                    <a:pt x="46" y="77"/>
                    <a:pt x="50" y="74"/>
                    <a:pt x="53" y="72"/>
                  </a:cubicBezTo>
                  <a:cubicBezTo>
                    <a:pt x="54" y="70"/>
                    <a:pt x="56" y="69"/>
                    <a:pt x="58" y="68"/>
                  </a:cubicBezTo>
                  <a:cubicBezTo>
                    <a:pt x="63" y="65"/>
                    <a:pt x="65" y="64"/>
                    <a:pt x="63" y="59"/>
                  </a:cubicBezTo>
                  <a:cubicBezTo>
                    <a:pt x="61" y="54"/>
                    <a:pt x="57" y="54"/>
                    <a:pt x="52" y="53"/>
                  </a:cubicBezTo>
                  <a:cubicBezTo>
                    <a:pt x="49" y="53"/>
                    <a:pt x="46" y="53"/>
                    <a:pt x="43" y="50"/>
                  </a:cubicBezTo>
                  <a:cubicBezTo>
                    <a:pt x="42" y="49"/>
                    <a:pt x="41" y="46"/>
                    <a:pt x="40" y="43"/>
                  </a:cubicBezTo>
                  <a:cubicBezTo>
                    <a:pt x="39" y="41"/>
                    <a:pt x="38" y="38"/>
                    <a:pt x="38" y="3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6" y="36"/>
                    <a:pt x="36" y="36"/>
                  </a:cubicBezTo>
                  <a:cubicBezTo>
                    <a:pt x="35" y="36"/>
                    <a:pt x="34" y="35"/>
                    <a:pt x="33" y="35"/>
                  </a:cubicBezTo>
                  <a:cubicBezTo>
                    <a:pt x="32" y="33"/>
                    <a:pt x="32" y="31"/>
                    <a:pt x="32" y="30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6"/>
                    <a:pt x="22" y="26"/>
                    <a:pt x="21" y="26"/>
                  </a:cubicBezTo>
                  <a:cubicBezTo>
                    <a:pt x="19" y="25"/>
                    <a:pt x="18" y="25"/>
                    <a:pt x="17" y="25"/>
                  </a:cubicBezTo>
                  <a:cubicBezTo>
                    <a:pt x="15" y="25"/>
                    <a:pt x="15" y="24"/>
                    <a:pt x="13" y="22"/>
                  </a:cubicBezTo>
                  <a:cubicBezTo>
                    <a:pt x="13" y="22"/>
                    <a:pt x="12" y="21"/>
                    <a:pt x="12" y="20"/>
                  </a:cubicBezTo>
                  <a:cubicBezTo>
                    <a:pt x="10" y="18"/>
                    <a:pt x="8" y="16"/>
                    <a:pt x="7" y="13"/>
                  </a:cubicBezTo>
                  <a:cubicBezTo>
                    <a:pt x="6" y="12"/>
                    <a:pt x="5" y="11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0"/>
            <p:cNvSpPr>
              <a:spLocks noEditPoints="1"/>
            </p:cNvSpPr>
            <p:nvPr/>
          </p:nvSpPr>
          <p:spPr bwMode="auto">
            <a:xfrm>
              <a:off x="4135474" y="1327150"/>
              <a:ext cx="206375" cy="244475"/>
            </a:xfrm>
            <a:custGeom>
              <a:avLst/>
              <a:gdLst>
                <a:gd name="T0" fmla="*/ 10 w 55"/>
                <a:gd name="T1" fmla="*/ 65 h 65"/>
                <a:gd name="T2" fmla="*/ 5 w 55"/>
                <a:gd name="T3" fmla="*/ 60 h 65"/>
                <a:gd name="T4" fmla="*/ 2 w 55"/>
                <a:gd name="T5" fmla="*/ 57 h 65"/>
                <a:gd name="T6" fmla="*/ 0 w 55"/>
                <a:gd name="T7" fmla="*/ 57 h 65"/>
                <a:gd name="T8" fmla="*/ 0 w 55"/>
                <a:gd name="T9" fmla="*/ 55 h 65"/>
                <a:gd name="T10" fmla="*/ 25 w 55"/>
                <a:gd name="T11" fmla="*/ 1 h 65"/>
                <a:gd name="T12" fmla="*/ 25 w 55"/>
                <a:gd name="T13" fmla="*/ 0 h 65"/>
                <a:gd name="T14" fmla="*/ 27 w 55"/>
                <a:gd name="T15" fmla="*/ 1 h 65"/>
                <a:gd name="T16" fmla="*/ 41 w 55"/>
                <a:gd name="T17" fmla="*/ 9 h 65"/>
                <a:gd name="T18" fmla="*/ 45 w 55"/>
                <a:gd name="T19" fmla="*/ 12 h 65"/>
                <a:gd name="T20" fmla="*/ 52 w 55"/>
                <a:gd name="T21" fmla="*/ 36 h 65"/>
                <a:gd name="T22" fmla="*/ 52 w 55"/>
                <a:gd name="T23" fmla="*/ 38 h 65"/>
                <a:gd name="T24" fmla="*/ 50 w 55"/>
                <a:gd name="T25" fmla="*/ 37 h 65"/>
                <a:gd name="T26" fmla="*/ 42 w 55"/>
                <a:gd name="T27" fmla="*/ 31 h 65"/>
                <a:gd name="T28" fmla="*/ 42 w 55"/>
                <a:gd name="T29" fmla="*/ 31 h 65"/>
                <a:gd name="T30" fmla="*/ 43 w 55"/>
                <a:gd name="T31" fmla="*/ 35 h 65"/>
                <a:gd name="T32" fmla="*/ 29 w 55"/>
                <a:gd name="T33" fmla="*/ 47 h 65"/>
                <a:gd name="T34" fmla="*/ 23 w 55"/>
                <a:gd name="T35" fmla="*/ 51 h 65"/>
                <a:gd name="T36" fmla="*/ 21 w 55"/>
                <a:gd name="T37" fmla="*/ 55 h 65"/>
                <a:gd name="T38" fmla="*/ 14 w 55"/>
                <a:gd name="T39" fmla="*/ 64 h 65"/>
                <a:gd name="T40" fmla="*/ 10 w 55"/>
                <a:gd name="T41" fmla="*/ 65 h 65"/>
                <a:gd name="T42" fmla="*/ 4 w 55"/>
                <a:gd name="T43" fmla="*/ 54 h 65"/>
                <a:gd name="T44" fmla="*/ 8 w 55"/>
                <a:gd name="T45" fmla="*/ 58 h 65"/>
                <a:gd name="T46" fmla="*/ 10 w 55"/>
                <a:gd name="T47" fmla="*/ 61 h 65"/>
                <a:gd name="T48" fmla="*/ 13 w 55"/>
                <a:gd name="T49" fmla="*/ 60 h 65"/>
                <a:gd name="T50" fmla="*/ 17 w 55"/>
                <a:gd name="T51" fmla="*/ 53 h 65"/>
                <a:gd name="T52" fmla="*/ 20 w 55"/>
                <a:gd name="T53" fmla="*/ 49 h 65"/>
                <a:gd name="T54" fmla="*/ 27 w 55"/>
                <a:gd name="T55" fmla="*/ 44 h 65"/>
                <a:gd name="T56" fmla="*/ 39 w 55"/>
                <a:gd name="T57" fmla="*/ 35 h 65"/>
                <a:gd name="T58" fmla="*/ 38 w 55"/>
                <a:gd name="T59" fmla="*/ 33 h 65"/>
                <a:gd name="T60" fmla="*/ 36 w 55"/>
                <a:gd name="T61" fmla="*/ 32 h 65"/>
                <a:gd name="T62" fmla="*/ 37 w 55"/>
                <a:gd name="T63" fmla="*/ 30 h 65"/>
                <a:gd name="T64" fmla="*/ 43 w 55"/>
                <a:gd name="T65" fmla="*/ 26 h 65"/>
                <a:gd name="T66" fmla="*/ 45 w 55"/>
                <a:gd name="T67" fmla="*/ 26 h 65"/>
                <a:gd name="T68" fmla="*/ 45 w 55"/>
                <a:gd name="T69" fmla="*/ 28 h 65"/>
                <a:gd name="T70" fmla="*/ 49 w 55"/>
                <a:gd name="T71" fmla="*/ 33 h 65"/>
                <a:gd name="T72" fmla="*/ 42 w 55"/>
                <a:gd name="T73" fmla="*/ 15 h 65"/>
                <a:gd name="T74" fmla="*/ 39 w 55"/>
                <a:gd name="T75" fmla="*/ 12 h 65"/>
                <a:gd name="T76" fmla="*/ 27 w 55"/>
                <a:gd name="T77" fmla="*/ 5 h 65"/>
                <a:gd name="T78" fmla="*/ 4 w 55"/>
                <a:gd name="T79" fmla="*/ 5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65">
                  <a:moveTo>
                    <a:pt x="10" y="65"/>
                  </a:moveTo>
                  <a:cubicBezTo>
                    <a:pt x="7" y="65"/>
                    <a:pt x="6" y="62"/>
                    <a:pt x="5" y="60"/>
                  </a:cubicBezTo>
                  <a:cubicBezTo>
                    <a:pt x="3" y="58"/>
                    <a:pt x="3" y="57"/>
                    <a:pt x="2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" y="35"/>
                    <a:pt x="11" y="16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32" y="2"/>
                    <a:pt x="37" y="5"/>
                    <a:pt x="41" y="9"/>
                  </a:cubicBezTo>
                  <a:cubicBezTo>
                    <a:pt x="43" y="10"/>
                    <a:pt x="44" y="11"/>
                    <a:pt x="45" y="12"/>
                  </a:cubicBezTo>
                  <a:cubicBezTo>
                    <a:pt x="55" y="19"/>
                    <a:pt x="55" y="24"/>
                    <a:pt x="52" y="36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6" y="36"/>
                    <a:pt x="44" y="34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2"/>
                    <a:pt x="43" y="33"/>
                    <a:pt x="43" y="35"/>
                  </a:cubicBezTo>
                  <a:cubicBezTo>
                    <a:pt x="43" y="39"/>
                    <a:pt x="37" y="43"/>
                    <a:pt x="29" y="47"/>
                  </a:cubicBezTo>
                  <a:cubicBezTo>
                    <a:pt x="26" y="49"/>
                    <a:pt x="24" y="50"/>
                    <a:pt x="23" y="51"/>
                  </a:cubicBezTo>
                  <a:cubicBezTo>
                    <a:pt x="23" y="52"/>
                    <a:pt x="22" y="54"/>
                    <a:pt x="21" y="55"/>
                  </a:cubicBezTo>
                  <a:cubicBezTo>
                    <a:pt x="17" y="61"/>
                    <a:pt x="16" y="64"/>
                    <a:pt x="14" y="64"/>
                  </a:cubicBezTo>
                  <a:cubicBezTo>
                    <a:pt x="13" y="65"/>
                    <a:pt x="12" y="65"/>
                    <a:pt x="10" y="65"/>
                  </a:cubicBezTo>
                  <a:close/>
                  <a:moveTo>
                    <a:pt x="4" y="54"/>
                  </a:moveTo>
                  <a:cubicBezTo>
                    <a:pt x="6" y="55"/>
                    <a:pt x="7" y="57"/>
                    <a:pt x="8" y="58"/>
                  </a:cubicBezTo>
                  <a:cubicBezTo>
                    <a:pt x="9" y="60"/>
                    <a:pt x="10" y="61"/>
                    <a:pt x="10" y="61"/>
                  </a:cubicBezTo>
                  <a:cubicBezTo>
                    <a:pt x="11" y="61"/>
                    <a:pt x="11" y="61"/>
                    <a:pt x="13" y="60"/>
                  </a:cubicBezTo>
                  <a:cubicBezTo>
                    <a:pt x="13" y="60"/>
                    <a:pt x="16" y="56"/>
                    <a:pt x="17" y="53"/>
                  </a:cubicBezTo>
                  <a:cubicBezTo>
                    <a:pt x="18" y="51"/>
                    <a:pt x="19" y="50"/>
                    <a:pt x="20" y="49"/>
                  </a:cubicBezTo>
                  <a:cubicBezTo>
                    <a:pt x="21" y="47"/>
                    <a:pt x="24" y="46"/>
                    <a:pt x="27" y="44"/>
                  </a:cubicBezTo>
                  <a:cubicBezTo>
                    <a:pt x="31" y="42"/>
                    <a:pt x="39" y="37"/>
                    <a:pt x="39" y="35"/>
                  </a:cubicBezTo>
                  <a:cubicBezTo>
                    <a:pt x="39" y="34"/>
                    <a:pt x="39" y="34"/>
                    <a:pt x="38" y="3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28"/>
                    <a:pt x="40" y="27"/>
                    <a:pt x="43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6" y="30"/>
                    <a:pt x="47" y="32"/>
                    <a:pt x="49" y="33"/>
                  </a:cubicBezTo>
                  <a:cubicBezTo>
                    <a:pt x="51" y="23"/>
                    <a:pt x="50" y="20"/>
                    <a:pt x="42" y="15"/>
                  </a:cubicBezTo>
                  <a:cubicBezTo>
                    <a:pt x="41" y="14"/>
                    <a:pt x="40" y="13"/>
                    <a:pt x="39" y="12"/>
                  </a:cubicBezTo>
                  <a:cubicBezTo>
                    <a:pt x="35" y="9"/>
                    <a:pt x="31" y="6"/>
                    <a:pt x="27" y="5"/>
                  </a:cubicBezTo>
                  <a:cubicBezTo>
                    <a:pt x="15" y="19"/>
                    <a:pt x="7" y="36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1"/>
            <p:cNvSpPr>
              <a:spLocks noEditPoints="1"/>
            </p:cNvSpPr>
            <p:nvPr/>
          </p:nvSpPr>
          <p:spPr bwMode="auto">
            <a:xfrm>
              <a:off x="4240249" y="1268413"/>
              <a:ext cx="87313" cy="74613"/>
            </a:xfrm>
            <a:custGeom>
              <a:avLst/>
              <a:gdLst>
                <a:gd name="T0" fmla="*/ 10 w 23"/>
                <a:gd name="T1" fmla="*/ 20 h 20"/>
                <a:gd name="T2" fmla="*/ 3 w 23"/>
                <a:gd name="T3" fmla="*/ 16 h 20"/>
                <a:gd name="T4" fmla="*/ 2 w 23"/>
                <a:gd name="T5" fmla="*/ 15 h 20"/>
                <a:gd name="T6" fmla="*/ 0 w 23"/>
                <a:gd name="T7" fmla="*/ 14 h 20"/>
                <a:gd name="T8" fmla="*/ 2 w 23"/>
                <a:gd name="T9" fmla="*/ 12 h 20"/>
                <a:gd name="T10" fmla="*/ 16 w 23"/>
                <a:gd name="T11" fmla="*/ 0 h 20"/>
                <a:gd name="T12" fmla="*/ 17 w 23"/>
                <a:gd name="T13" fmla="*/ 0 h 20"/>
                <a:gd name="T14" fmla="*/ 18 w 23"/>
                <a:gd name="T15" fmla="*/ 0 h 20"/>
                <a:gd name="T16" fmla="*/ 23 w 23"/>
                <a:gd name="T17" fmla="*/ 9 h 20"/>
                <a:gd name="T18" fmla="*/ 10 w 23"/>
                <a:gd name="T19" fmla="*/ 20 h 20"/>
                <a:gd name="T20" fmla="*/ 6 w 23"/>
                <a:gd name="T21" fmla="*/ 14 h 20"/>
                <a:gd name="T22" fmla="*/ 10 w 23"/>
                <a:gd name="T23" fmla="*/ 16 h 20"/>
                <a:gd name="T24" fmla="*/ 19 w 23"/>
                <a:gd name="T25" fmla="*/ 8 h 20"/>
                <a:gd name="T26" fmla="*/ 17 w 23"/>
                <a:gd name="T27" fmla="*/ 4 h 20"/>
                <a:gd name="T28" fmla="*/ 6 w 23"/>
                <a:gd name="T2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0">
                  <a:moveTo>
                    <a:pt x="10" y="20"/>
                  </a:moveTo>
                  <a:cubicBezTo>
                    <a:pt x="7" y="20"/>
                    <a:pt x="5" y="18"/>
                    <a:pt x="3" y="16"/>
                  </a:cubicBezTo>
                  <a:cubicBezTo>
                    <a:pt x="2" y="16"/>
                    <a:pt x="2" y="15"/>
                    <a:pt x="2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6" y="8"/>
                    <a:pt x="11" y="4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"/>
                    <a:pt x="23" y="5"/>
                    <a:pt x="23" y="9"/>
                  </a:cubicBezTo>
                  <a:cubicBezTo>
                    <a:pt x="23" y="11"/>
                    <a:pt x="12" y="20"/>
                    <a:pt x="10" y="20"/>
                  </a:cubicBezTo>
                  <a:close/>
                  <a:moveTo>
                    <a:pt x="6" y="14"/>
                  </a:moveTo>
                  <a:cubicBezTo>
                    <a:pt x="7" y="15"/>
                    <a:pt x="8" y="16"/>
                    <a:pt x="10" y="16"/>
                  </a:cubicBezTo>
                  <a:cubicBezTo>
                    <a:pt x="12" y="15"/>
                    <a:pt x="18" y="10"/>
                    <a:pt x="19" y="8"/>
                  </a:cubicBezTo>
                  <a:cubicBezTo>
                    <a:pt x="19" y="7"/>
                    <a:pt x="18" y="5"/>
                    <a:pt x="17" y="4"/>
                  </a:cubicBezTo>
                  <a:cubicBezTo>
                    <a:pt x="13" y="7"/>
                    <a:pt x="9" y="10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2"/>
            <p:cNvSpPr>
              <a:spLocks noEditPoints="1"/>
            </p:cNvSpPr>
            <p:nvPr/>
          </p:nvSpPr>
          <p:spPr bwMode="auto">
            <a:xfrm>
              <a:off x="4346611" y="1203325"/>
              <a:ext cx="193675" cy="161925"/>
            </a:xfrm>
            <a:custGeom>
              <a:avLst/>
              <a:gdLst>
                <a:gd name="T0" fmla="*/ 21 w 52"/>
                <a:gd name="T1" fmla="*/ 43 h 43"/>
                <a:gd name="T2" fmla="*/ 19 w 52"/>
                <a:gd name="T3" fmla="*/ 42 h 43"/>
                <a:gd name="T4" fmla="*/ 13 w 52"/>
                <a:gd name="T5" fmla="*/ 38 h 43"/>
                <a:gd name="T6" fmla="*/ 4 w 52"/>
                <a:gd name="T7" fmla="*/ 29 h 43"/>
                <a:gd name="T8" fmla="*/ 5 w 52"/>
                <a:gd name="T9" fmla="*/ 13 h 43"/>
                <a:gd name="T10" fmla="*/ 5 w 52"/>
                <a:gd name="T11" fmla="*/ 12 h 43"/>
                <a:gd name="T12" fmla="*/ 4 w 52"/>
                <a:gd name="T13" fmla="*/ 12 h 43"/>
                <a:gd name="T14" fmla="*/ 1 w 52"/>
                <a:gd name="T15" fmla="*/ 10 h 43"/>
                <a:gd name="T16" fmla="*/ 5 w 52"/>
                <a:gd name="T17" fmla="*/ 8 h 43"/>
                <a:gd name="T18" fmla="*/ 42 w 52"/>
                <a:gd name="T19" fmla="*/ 0 h 43"/>
                <a:gd name="T20" fmla="*/ 43 w 52"/>
                <a:gd name="T21" fmla="*/ 0 h 43"/>
                <a:gd name="T22" fmla="*/ 43 w 52"/>
                <a:gd name="T23" fmla="*/ 0 h 43"/>
                <a:gd name="T24" fmla="*/ 52 w 52"/>
                <a:gd name="T25" fmla="*/ 10 h 43"/>
                <a:gd name="T26" fmla="*/ 50 w 52"/>
                <a:gd name="T27" fmla="*/ 16 h 43"/>
                <a:gd name="T28" fmla="*/ 40 w 52"/>
                <a:gd name="T29" fmla="*/ 20 h 43"/>
                <a:gd name="T30" fmla="*/ 33 w 52"/>
                <a:gd name="T31" fmla="*/ 21 h 43"/>
                <a:gd name="T32" fmla="*/ 25 w 52"/>
                <a:gd name="T33" fmla="*/ 29 h 43"/>
                <a:gd name="T34" fmla="*/ 25 w 52"/>
                <a:gd name="T35" fmla="*/ 33 h 43"/>
                <a:gd name="T36" fmla="*/ 22 w 52"/>
                <a:gd name="T37" fmla="*/ 42 h 43"/>
                <a:gd name="T38" fmla="*/ 21 w 52"/>
                <a:gd name="T39" fmla="*/ 43 h 43"/>
                <a:gd name="T40" fmla="*/ 10 w 52"/>
                <a:gd name="T41" fmla="*/ 10 h 43"/>
                <a:gd name="T42" fmla="*/ 11 w 52"/>
                <a:gd name="T43" fmla="*/ 11 h 43"/>
                <a:gd name="T44" fmla="*/ 10 w 52"/>
                <a:gd name="T45" fmla="*/ 13 h 43"/>
                <a:gd name="T46" fmla="*/ 8 w 52"/>
                <a:gd name="T47" fmla="*/ 15 h 43"/>
                <a:gd name="T48" fmla="*/ 8 w 52"/>
                <a:gd name="T49" fmla="*/ 28 h 43"/>
                <a:gd name="T50" fmla="*/ 15 w 52"/>
                <a:gd name="T51" fmla="*/ 34 h 43"/>
                <a:gd name="T52" fmla="*/ 21 w 52"/>
                <a:gd name="T53" fmla="*/ 37 h 43"/>
                <a:gd name="T54" fmla="*/ 21 w 52"/>
                <a:gd name="T55" fmla="*/ 33 h 43"/>
                <a:gd name="T56" fmla="*/ 21 w 52"/>
                <a:gd name="T57" fmla="*/ 28 h 43"/>
                <a:gd name="T58" fmla="*/ 32 w 52"/>
                <a:gd name="T59" fmla="*/ 18 h 43"/>
                <a:gd name="T60" fmla="*/ 40 w 52"/>
                <a:gd name="T61" fmla="*/ 16 h 43"/>
                <a:gd name="T62" fmla="*/ 47 w 52"/>
                <a:gd name="T63" fmla="*/ 14 h 43"/>
                <a:gd name="T64" fmla="*/ 48 w 52"/>
                <a:gd name="T65" fmla="*/ 10 h 43"/>
                <a:gd name="T66" fmla="*/ 42 w 52"/>
                <a:gd name="T67" fmla="*/ 4 h 43"/>
                <a:gd name="T68" fmla="*/ 10 w 52"/>
                <a:gd name="T6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43">
                  <a:moveTo>
                    <a:pt x="21" y="43"/>
                  </a:moveTo>
                  <a:cubicBezTo>
                    <a:pt x="19" y="42"/>
                    <a:pt x="19" y="42"/>
                    <a:pt x="19" y="42"/>
                  </a:cubicBezTo>
                  <a:cubicBezTo>
                    <a:pt x="17" y="40"/>
                    <a:pt x="15" y="39"/>
                    <a:pt x="13" y="38"/>
                  </a:cubicBezTo>
                  <a:cubicBezTo>
                    <a:pt x="10" y="36"/>
                    <a:pt x="7" y="34"/>
                    <a:pt x="4" y="29"/>
                  </a:cubicBezTo>
                  <a:cubicBezTo>
                    <a:pt x="0" y="21"/>
                    <a:pt x="1" y="19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7" y="3"/>
                    <a:pt x="29" y="0"/>
                    <a:pt x="4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3"/>
                    <a:pt x="51" y="6"/>
                    <a:pt x="52" y="10"/>
                  </a:cubicBezTo>
                  <a:cubicBezTo>
                    <a:pt x="52" y="13"/>
                    <a:pt x="51" y="15"/>
                    <a:pt x="50" y="16"/>
                  </a:cubicBezTo>
                  <a:cubicBezTo>
                    <a:pt x="48" y="19"/>
                    <a:pt x="44" y="20"/>
                    <a:pt x="40" y="20"/>
                  </a:cubicBezTo>
                  <a:cubicBezTo>
                    <a:pt x="38" y="20"/>
                    <a:pt x="35" y="21"/>
                    <a:pt x="33" y="21"/>
                  </a:cubicBezTo>
                  <a:cubicBezTo>
                    <a:pt x="29" y="23"/>
                    <a:pt x="26" y="25"/>
                    <a:pt x="25" y="29"/>
                  </a:cubicBezTo>
                  <a:cubicBezTo>
                    <a:pt x="25" y="31"/>
                    <a:pt x="25" y="32"/>
                    <a:pt x="25" y="33"/>
                  </a:cubicBezTo>
                  <a:cubicBezTo>
                    <a:pt x="25" y="35"/>
                    <a:pt x="26" y="38"/>
                    <a:pt x="22" y="42"/>
                  </a:cubicBezTo>
                  <a:lnTo>
                    <a:pt x="21" y="43"/>
                  </a:lnTo>
                  <a:close/>
                  <a:moveTo>
                    <a:pt x="10" y="10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8" y="15"/>
                  </a:cubicBezTo>
                  <a:cubicBezTo>
                    <a:pt x="5" y="20"/>
                    <a:pt x="4" y="21"/>
                    <a:pt x="8" y="28"/>
                  </a:cubicBezTo>
                  <a:cubicBezTo>
                    <a:pt x="10" y="31"/>
                    <a:pt x="12" y="32"/>
                    <a:pt x="15" y="34"/>
                  </a:cubicBezTo>
                  <a:cubicBezTo>
                    <a:pt x="17" y="35"/>
                    <a:pt x="18" y="36"/>
                    <a:pt x="21" y="37"/>
                  </a:cubicBezTo>
                  <a:cubicBezTo>
                    <a:pt x="21" y="36"/>
                    <a:pt x="21" y="35"/>
                    <a:pt x="21" y="33"/>
                  </a:cubicBezTo>
                  <a:cubicBezTo>
                    <a:pt x="21" y="32"/>
                    <a:pt x="21" y="30"/>
                    <a:pt x="21" y="28"/>
                  </a:cubicBezTo>
                  <a:cubicBezTo>
                    <a:pt x="22" y="23"/>
                    <a:pt x="27" y="20"/>
                    <a:pt x="32" y="18"/>
                  </a:cubicBezTo>
                  <a:cubicBezTo>
                    <a:pt x="34" y="17"/>
                    <a:pt x="37" y="16"/>
                    <a:pt x="40" y="16"/>
                  </a:cubicBezTo>
                  <a:cubicBezTo>
                    <a:pt x="43" y="16"/>
                    <a:pt x="46" y="15"/>
                    <a:pt x="47" y="14"/>
                  </a:cubicBezTo>
                  <a:cubicBezTo>
                    <a:pt x="48" y="13"/>
                    <a:pt x="48" y="12"/>
                    <a:pt x="48" y="10"/>
                  </a:cubicBezTo>
                  <a:cubicBezTo>
                    <a:pt x="47" y="7"/>
                    <a:pt x="44" y="5"/>
                    <a:pt x="42" y="4"/>
                  </a:cubicBezTo>
                  <a:cubicBezTo>
                    <a:pt x="31" y="4"/>
                    <a:pt x="20" y="7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3"/>
            <p:cNvSpPr>
              <a:spLocks noEditPoints="1"/>
            </p:cNvSpPr>
            <p:nvPr/>
          </p:nvSpPr>
          <p:spPr bwMode="auto">
            <a:xfrm>
              <a:off x="4468849" y="1285875"/>
              <a:ext cx="65088" cy="49213"/>
            </a:xfrm>
            <a:custGeom>
              <a:avLst/>
              <a:gdLst>
                <a:gd name="T0" fmla="*/ 9 w 17"/>
                <a:gd name="T1" fmla="*/ 13 h 13"/>
                <a:gd name="T2" fmla="*/ 1 w 17"/>
                <a:gd name="T3" fmla="*/ 9 h 13"/>
                <a:gd name="T4" fmla="*/ 1 w 17"/>
                <a:gd name="T5" fmla="*/ 2 h 13"/>
                <a:gd name="T6" fmla="*/ 1 w 17"/>
                <a:gd name="T7" fmla="*/ 1 h 13"/>
                <a:gd name="T8" fmla="*/ 3 w 17"/>
                <a:gd name="T9" fmla="*/ 1 h 13"/>
                <a:gd name="T10" fmla="*/ 10 w 17"/>
                <a:gd name="T11" fmla="*/ 2 h 13"/>
                <a:gd name="T12" fmla="*/ 14 w 17"/>
                <a:gd name="T13" fmla="*/ 3 h 13"/>
                <a:gd name="T14" fmla="*/ 16 w 17"/>
                <a:gd name="T15" fmla="*/ 3 h 13"/>
                <a:gd name="T16" fmla="*/ 16 w 17"/>
                <a:gd name="T17" fmla="*/ 5 h 13"/>
                <a:gd name="T18" fmla="*/ 16 w 17"/>
                <a:gd name="T19" fmla="*/ 10 h 13"/>
                <a:gd name="T20" fmla="*/ 9 w 17"/>
                <a:gd name="T21" fmla="*/ 13 h 13"/>
                <a:gd name="T22" fmla="*/ 5 w 17"/>
                <a:gd name="T23" fmla="*/ 4 h 13"/>
                <a:gd name="T24" fmla="*/ 4 w 17"/>
                <a:gd name="T25" fmla="*/ 7 h 13"/>
                <a:gd name="T26" fmla="*/ 9 w 17"/>
                <a:gd name="T27" fmla="*/ 9 h 13"/>
                <a:gd name="T28" fmla="*/ 12 w 17"/>
                <a:gd name="T29" fmla="*/ 8 h 13"/>
                <a:gd name="T30" fmla="*/ 13 w 17"/>
                <a:gd name="T31" fmla="*/ 8 h 13"/>
                <a:gd name="T32" fmla="*/ 8 w 17"/>
                <a:gd name="T33" fmla="*/ 6 h 13"/>
                <a:gd name="T34" fmla="*/ 5 w 17"/>
                <a:gd name="T3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3">
                  <a:moveTo>
                    <a:pt x="9" y="13"/>
                  </a:moveTo>
                  <a:cubicBezTo>
                    <a:pt x="6" y="13"/>
                    <a:pt x="2" y="12"/>
                    <a:pt x="1" y="9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0"/>
                    <a:pt x="8" y="1"/>
                    <a:pt x="10" y="2"/>
                  </a:cubicBezTo>
                  <a:cubicBezTo>
                    <a:pt x="11" y="3"/>
                    <a:pt x="12" y="4"/>
                    <a:pt x="14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7"/>
                    <a:pt x="17" y="9"/>
                    <a:pt x="16" y="10"/>
                  </a:cubicBezTo>
                  <a:cubicBezTo>
                    <a:pt x="15" y="12"/>
                    <a:pt x="12" y="13"/>
                    <a:pt x="9" y="13"/>
                  </a:cubicBezTo>
                  <a:close/>
                  <a:moveTo>
                    <a:pt x="5" y="4"/>
                  </a:moveTo>
                  <a:cubicBezTo>
                    <a:pt x="4" y="5"/>
                    <a:pt x="4" y="6"/>
                    <a:pt x="4" y="7"/>
                  </a:cubicBezTo>
                  <a:cubicBezTo>
                    <a:pt x="5" y="8"/>
                    <a:pt x="7" y="9"/>
                    <a:pt x="9" y="9"/>
                  </a:cubicBezTo>
                  <a:cubicBezTo>
                    <a:pt x="11" y="9"/>
                    <a:pt x="12" y="8"/>
                    <a:pt x="1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5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9" name="Group 1138"/>
          <p:cNvGrpSpPr/>
          <p:nvPr/>
        </p:nvGrpSpPr>
        <p:grpSpPr>
          <a:xfrm>
            <a:off x="547047" y="2301185"/>
            <a:ext cx="735013" cy="581025"/>
            <a:chOff x="1822486" y="1309688"/>
            <a:chExt cx="735013" cy="581025"/>
          </a:xfrm>
          <a:solidFill>
            <a:schemeClr val="tx2"/>
          </a:solidFill>
        </p:grpSpPr>
        <p:sp>
          <p:nvSpPr>
            <p:cNvPr id="130" name="Freeform 124"/>
            <p:cNvSpPr>
              <a:spLocks/>
            </p:cNvSpPr>
            <p:nvPr/>
          </p:nvSpPr>
          <p:spPr bwMode="auto">
            <a:xfrm>
              <a:off x="1822486" y="1384300"/>
              <a:ext cx="735013" cy="319088"/>
            </a:xfrm>
            <a:custGeom>
              <a:avLst/>
              <a:gdLst>
                <a:gd name="T0" fmla="*/ 191 w 196"/>
                <a:gd name="T1" fmla="*/ 85 h 85"/>
                <a:gd name="T2" fmla="*/ 117 w 196"/>
                <a:gd name="T3" fmla="*/ 85 h 85"/>
                <a:gd name="T4" fmla="*/ 117 w 196"/>
                <a:gd name="T5" fmla="*/ 81 h 85"/>
                <a:gd name="T6" fmla="*/ 191 w 196"/>
                <a:gd name="T7" fmla="*/ 81 h 85"/>
                <a:gd name="T8" fmla="*/ 192 w 196"/>
                <a:gd name="T9" fmla="*/ 80 h 85"/>
                <a:gd name="T10" fmla="*/ 192 w 196"/>
                <a:gd name="T11" fmla="*/ 6 h 85"/>
                <a:gd name="T12" fmla="*/ 191 w 196"/>
                <a:gd name="T13" fmla="*/ 4 h 85"/>
                <a:gd name="T14" fmla="*/ 5 w 196"/>
                <a:gd name="T15" fmla="*/ 4 h 85"/>
                <a:gd name="T16" fmla="*/ 4 w 196"/>
                <a:gd name="T17" fmla="*/ 6 h 85"/>
                <a:gd name="T18" fmla="*/ 4 w 196"/>
                <a:gd name="T19" fmla="*/ 80 h 85"/>
                <a:gd name="T20" fmla="*/ 5 w 196"/>
                <a:gd name="T21" fmla="*/ 81 h 85"/>
                <a:gd name="T22" fmla="*/ 79 w 196"/>
                <a:gd name="T23" fmla="*/ 81 h 85"/>
                <a:gd name="T24" fmla="*/ 79 w 196"/>
                <a:gd name="T25" fmla="*/ 85 h 85"/>
                <a:gd name="T26" fmla="*/ 5 w 196"/>
                <a:gd name="T27" fmla="*/ 85 h 85"/>
                <a:gd name="T28" fmla="*/ 0 w 196"/>
                <a:gd name="T29" fmla="*/ 80 h 85"/>
                <a:gd name="T30" fmla="*/ 0 w 196"/>
                <a:gd name="T31" fmla="*/ 6 h 85"/>
                <a:gd name="T32" fmla="*/ 5 w 196"/>
                <a:gd name="T33" fmla="*/ 0 h 85"/>
                <a:gd name="T34" fmla="*/ 191 w 196"/>
                <a:gd name="T35" fmla="*/ 0 h 85"/>
                <a:gd name="T36" fmla="*/ 196 w 196"/>
                <a:gd name="T37" fmla="*/ 6 h 85"/>
                <a:gd name="T38" fmla="*/ 196 w 196"/>
                <a:gd name="T39" fmla="*/ 80 h 85"/>
                <a:gd name="T40" fmla="*/ 191 w 196"/>
                <a:gd name="T4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85">
                  <a:moveTo>
                    <a:pt x="191" y="85"/>
                  </a:moveTo>
                  <a:cubicBezTo>
                    <a:pt x="117" y="85"/>
                    <a:pt x="117" y="85"/>
                    <a:pt x="117" y="85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91" y="81"/>
                    <a:pt x="192" y="81"/>
                    <a:pt x="192" y="80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192" y="5"/>
                    <a:pt x="191" y="4"/>
                    <a:pt x="191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5"/>
                    <a:pt x="4" y="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5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5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4" y="0"/>
                    <a:pt x="196" y="3"/>
                    <a:pt x="196" y="6"/>
                  </a:cubicBezTo>
                  <a:cubicBezTo>
                    <a:pt x="196" y="80"/>
                    <a:pt x="196" y="80"/>
                    <a:pt x="196" y="80"/>
                  </a:cubicBezTo>
                  <a:cubicBezTo>
                    <a:pt x="196" y="83"/>
                    <a:pt x="194" y="85"/>
                    <a:pt x="191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5"/>
            <p:cNvSpPr>
              <a:spLocks/>
            </p:cNvSpPr>
            <p:nvPr/>
          </p:nvSpPr>
          <p:spPr bwMode="auto">
            <a:xfrm>
              <a:off x="1847886" y="1687513"/>
              <a:ext cx="682625" cy="203200"/>
            </a:xfrm>
            <a:custGeom>
              <a:avLst/>
              <a:gdLst>
                <a:gd name="T0" fmla="*/ 177 w 182"/>
                <a:gd name="T1" fmla="*/ 54 h 54"/>
                <a:gd name="T2" fmla="*/ 5 w 182"/>
                <a:gd name="T3" fmla="*/ 54 h 54"/>
                <a:gd name="T4" fmla="*/ 0 w 182"/>
                <a:gd name="T5" fmla="*/ 48 h 54"/>
                <a:gd name="T6" fmla="*/ 0 w 182"/>
                <a:gd name="T7" fmla="*/ 0 h 54"/>
                <a:gd name="T8" fmla="*/ 72 w 182"/>
                <a:gd name="T9" fmla="*/ 0 h 54"/>
                <a:gd name="T10" fmla="*/ 72 w 182"/>
                <a:gd name="T11" fmla="*/ 4 h 54"/>
                <a:gd name="T12" fmla="*/ 4 w 182"/>
                <a:gd name="T13" fmla="*/ 4 h 54"/>
                <a:gd name="T14" fmla="*/ 4 w 182"/>
                <a:gd name="T15" fmla="*/ 48 h 54"/>
                <a:gd name="T16" fmla="*/ 5 w 182"/>
                <a:gd name="T17" fmla="*/ 50 h 54"/>
                <a:gd name="T18" fmla="*/ 177 w 182"/>
                <a:gd name="T19" fmla="*/ 50 h 54"/>
                <a:gd name="T20" fmla="*/ 178 w 182"/>
                <a:gd name="T21" fmla="*/ 48 h 54"/>
                <a:gd name="T22" fmla="*/ 178 w 182"/>
                <a:gd name="T23" fmla="*/ 4 h 54"/>
                <a:gd name="T24" fmla="*/ 110 w 182"/>
                <a:gd name="T25" fmla="*/ 4 h 54"/>
                <a:gd name="T26" fmla="*/ 110 w 182"/>
                <a:gd name="T27" fmla="*/ 0 h 54"/>
                <a:gd name="T28" fmla="*/ 182 w 182"/>
                <a:gd name="T29" fmla="*/ 0 h 54"/>
                <a:gd name="T30" fmla="*/ 182 w 182"/>
                <a:gd name="T31" fmla="*/ 48 h 54"/>
                <a:gd name="T32" fmla="*/ 177 w 18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2" h="54">
                  <a:moveTo>
                    <a:pt x="177" y="54"/>
                  </a:moveTo>
                  <a:cubicBezTo>
                    <a:pt x="5" y="54"/>
                    <a:pt x="5" y="54"/>
                    <a:pt x="5" y="54"/>
                  </a:cubicBezTo>
                  <a:cubicBezTo>
                    <a:pt x="2" y="54"/>
                    <a:pt x="0" y="51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9"/>
                    <a:pt x="4" y="50"/>
                    <a:pt x="5" y="50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77" y="50"/>
                    <a:pt x="178" y="49"/>
                    <a:pt x="178" y="48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51"/>
                    <a:pt x="180" y="54"/>
                    <a:pt x="17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26"/>
            <p:cNvSpPr>
              <a:spLocks noEditPoints="1"/>
            </p:cNvSpPr>
            <p:nvPr/>
          </p:nvSpPr>
          <p:spPr bwMode="auto">
            <a:xfrm>
              <a:off x="2111411" y="1620838"/>
              <a:ext cx="157163" cy="146050"/>
            </a:xfrm>
            <a:custGeom>
              <a:avLst/>
              <a:gdLst>
                <a:gd name="T0" fmla="*/ 35 w 42"/>
                <a:gd name="T1" fmla="*/ 39 h 39"/>
                <a:gd name="T2" fmla="*/ 6 w 42"/>
                <a:gd name="T3" fmla="*/ 39 h 39"/>
                <a:gd name="T4" fmla="*/ 0 w 42"/>
                <a:gd name="T5" fmla="*/ 32 h 39"/>
                <a:gd name="T6" fmla="*/ 0 w 42"/>
                <a:gd name="T7" fmla="*/ 7 h 39"/>
                <a:gd name="T8" fmla="*/ 6 w 42"/>
                <a:gd name="T9" fmla="*/ 0 h 39"/>
                <a:gd name="T10" fmla="*/ 35 w 42"/>
                <a:gd name="T11" fmla="*/ 0 h 39"/>
                <a:gd name="T12" fmla="*/ 42 w 42"/>
                <a:gd name="T13" fmla="*/ 7 h 39"/>
                <a:gd name="T14" fmla="*/ 42 w 42"/>
                <a:gd name="T15" fmla="*/ 32 h 39"/>
                <a:gd name="T16" fmla="*/ 35 w 42"/>
                <a:gd name="T17" fmla="*/ 39 h 39"/>
                <a:gd name="T18" fmla="*/ 6 w 42"/>
                <a:gd name="T19" fmla="*/ 4 h 39"/>
                <a:gd name="T20" fmla="*/ 4 w 42"/>
                <a:gd name="T21" fmla="*/ 7 h 39"/>
                <a:gd name="T22" fmla="*/ 4 w 42"/>
                <a:gd name="T23" fmla="*/ 32 h 39"/>
                <a:gd name="T24" fmla="*/ 6 w 42"/>
                <a:gd name="T25" fmla="*/ 35 h 39"/>
                <a:gd name="T26" fmla="*/ 35 w 42"/>
                <a:gd name="T27" fmla="*/ 35 h 39"/>
                <a:gd name="T28" fmla="*/ 38 w 42"/>
                <a:gd name="T29" fmla="*/ 32 h 39"/>
                <a:gd name="T30" fmla="*/ 38 w 42"/>
                <a:gd name="T31" fmla="*/ 7 h 39"/>
                <a:gd name="T32" fmla="*/ 35 w 42"/>
                <a:gd name="T33" fmla="*/ 4 h 39"/>
                <a:gd name="T34" fmla="*/ 6 w 42"/>
                <a:gd name="T3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39">
                  <a:moveTo>
                    <a:pt x="35" y="39"/>
                  </a:moveTo>
                  <a:cubicBezTo>
                    <a:pt x="6" y="39"/>
                    <a:pt x="6" y="39"/>
                    <a:pt x="6" y="39"/>
                  </a:cubicBezTo>
                  <a:cubicBezTo>
                    <a:pt x="3" y="39"/>
                    <a:pt x="0" y="36"/>
                    <a:pt x="0" y="3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3"/>
                    <a:pt x="42" y="7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6"/>
                    <a:pt x="39" y="39"/>
                    <a:pt x="35" y="39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7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4"/>
                    <a:pt x="5" y="35"/>
                    <a:pt x="6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7" y="35"/>
                    <a:pt x="38" y="34"/>
                    <a:pt x="38" y="32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5"/>
                    <a:pt x="37" y="4"/>
                    <a:pt x="35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Rectangle 127"/>
            <p:cNvSpPr>
              <a:spLocks noChangeArrowheads="1"/>
            </p:cNvSpPr>
            <p:nvPr/>
          </p:nvSpPr>
          <p:spPr bwMode="auto">
            <a:xfrm>
              <a:off x="2159036" y="1687513"/>
              <a:ext cx="6032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28"/>
            <p:cNvSpPr>
              <a:spLocks/>
            </p:cNvSpPr>
            <p:nvPr/>
          </p:nvSpPr>
          <p:spPr bwMode="auto">
            <a:xfrm>
              <a:off x="2362236" y="1439863"/>
              <a:ext cx="138113" cy="98425"/>
            </a:xfrm>
            <a:custGeom>
              <a:avLst/>
              <a:gdLst>
                <a:gd name="T0" fmla="*/ 35 w 37"/>
                <a:gd name="T1" fmla="*/ 26 h 26"/>
                <a:gd name="T2" fmla="*/ 33 w 37"/>
                <a:gd name="T3" fmla="*/ 24 h 26"/>
                <a:gd name="T4" fmla="*/ 33 w 37"/>
                <a:gd name="T5" fmla="*/ 4 h 26"/>
                <a:gd name="T6" fmla="*/ 2 w 37"/>
                <a:gd name="T7" fmla="*/ 4 h 26"/>
                <a:gd name="T8" fmla="*/ 0 w 37"/>
                <a:gd name="T9" fmla="*/ 2 h 26"/>
                <a:gd name="T10" fmla="*/ 2 w 37"/>
                <a:gd name="T11" fmla="*/ 0 h 26"/>
                <a:gd name="T12" fmla="*/ 35 w 37"/>
                <a:gd name="T13" fmla="*/ 0 h 26"/>
                <a:gd name="T14" fmla="*/ 37 w 37"/>
                <a:gd name="T15" fmla="*/ 2 h 26"/>
                <a:gd name="T16" fmla="*/ 37 w 37"/>
                <a:gd name="T17" fmla="*/ 24 h 26"/>
                <a:gd name="T18" fmla="*/ 35 w 37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26">
                  <a:moveTo>
                    <a:pt x="35" y="26"/>
                  </a:moveTo>
                  <a:cubicBezTo>
                    <a:pt x="34" y="26"/>
                    <a:pt x="33" y="25"/>
                    <a:pt x="33" y="2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6" y="26"/>
                    <a:pt x="3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29"/>
            <p:cNvSpPr>
              <a:spLocks/>
            </p:cNvSpPr>
            <p:nvPr/>
          </p:nvSpPr>
          <p:spPr bwMode="auto">
            <a:xfrm>
              <a:off x="2039974" y="1309688"/>
              <a:ext cx="295275" cy="80963"/>
            </a:xfrm>
            <a:custGeom>
              <a:avLst/>
              <a:gdLst>
                <a:gd name="T0" fmla="*/ 79 w 79"/>
                <a:gd name="T1" fmla="*/ 22 h 22"/>
                <a:gd name="T2" fmla="*/ 75 w 79"/>
                <a:gd name="T3" fmla="*/ 22 h 22"/>
                <a:gd name="T4" fmla="*/ 75 w 79"/>
                <a:gd name="T5" fmla="*/ 6 h 22"/>
                <a:gd name="T6" fmla="*/ 74 w 79"/>
                <a:gd name="T7" fmla="*/ 4 h 22"/>
                <a:gd name="T8" fmla="*/ 6 w 79"/>
                <a:gd name="T9" fmla="*/ 4 h 22"/>
                <a:gd name="T10" fmla="*/ 4 w 79"/>
                <a:gd name="T11" fmla="*/ 6 h 22"/>
                <a:gd name="T12" fmla="*/ 4 w 79"/>
                <a:gd name="T13" fmla="*/ 22 h 22"/>
                <a:gd name="T14" fmla="*/ 0 w 79"/>
                <a:gd name="T15" fmla="*/ 22 h 22"/>
                <a:gd name="T16" fmla="*/ 0 w 79"/>
                <a:gd name="T17" fmla="*/ 6 h 22"/>
                <a:gd name="T18" fmla="*/ 6 w 79"/>
                <a:gd name="T19" fmla="*/ 0 h 22"/>
                <a:gd name="T20" fmla="*/ 74 w 79"/>
                <a:gd name="T21" fmla="*/ 0 h 22"/>
                <a:gd name="T22" fmla="*/ 79 w 79"/>
                <a:gd name="T23" fmla="*/ 6 h 22"/>
                <a:gd name="T24" fmla="*/ 79 w 79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22">
                  <a:moveTo>
                    <a:pt x="79" y="22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5"/>
                    <a:pt x="75" y="4"/>
                    <a:pt x="7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4" y="6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3"/>
                    <a:pt x="79" y="6"/>
                  </a:cubicBezTo>
                  <a:lnTo>
                    <a:pt x="7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6" name="Group 1140"/>
          <p:cNvGrpSpPr/>
          <p:nvPr/>
        </p:nvGrpSpPr>
        <p:grpSpPr>
          <a:xfrm>
            <a:off x="6322833" y="2257113"/>
            <a:ext cx="674688" cy="668338"/>
            <a:chOff x="6442111" y="1274763"/>
            <a:chExt cx="674688" cy="668338"/>
          </a:xfrm>
          <a:solidFill>
            <a:schemeClr val="accent6"/>
          </a:solidFill>
        </p:grpSpPr>
        <p:sp>
          <p:nvSpPr>
            <p:cNvPr id="137" name="Freeform 130"/>
            <p:cNvSpPr>
              <a:spLocks/>
            </p:cNvSpPr>
            <p:nvPr/>
          </p:nvSpPr>
          <p:spPr bwMode="auto">
            <a:xfrm>
              <a:off x="6546886" y="1274763"/>
              <a:ext cx="569913" cy="555625"/>
            </a:xfrm>
            <a:custGeom>
              <a:avLst/>
              <a:gdLst>
                <a:gd name="T0" fmla="*/ 42 w 152"/>
                <a:gd name="T1" fmla="*/ 148 h 148"/>
                <a:gd name="T2" fmla="*/ 19 w 152"/>
                <a:gd name="T3" fmla="*/ 140 h 148"/>
                <a:gd name="T4" fmla="*/ 21 w 152"/>
                <a:gd name="T5" fmla="*/ 137 h 148"/>
                <a:gd name="T6" fmla="*/ 71 w 152"/>
                <a:gd name="T7" fmla="*/ 131 h 148"/>
                <a:gd name="T8" fmla="*/ 133 w 152"/>
                <a:gd name="T9" fmla="*/ 64 h 148"/>
                <a:gd name="T10" fmla="*/ 147 w 152"/>
                <a:gd name="T11" fmla="*/ 5 h 148"/>
                <a:gd name="T12" fmla="*/ 88 w 152"/>
                <a:gd name="T13" fmla="*/ 19 h 148"/>
                <a:gd name="T14" fmla="*/ 21 w 152"/>
                <a:gd name="T15" fmla="*/ 81 h 148"/>
                <a:gd name="T16" fmla="*/ 15 w 152"/>
                <a:gd name="T17" fmla="*/ 130 h 148"/>
                <a:gd name="T18" fmla="*/ 12 w 152"/>
                <a:gd name="T19" fmla="*/ 133 h 148"/>
                <a:gd name="T20" fmla="*/ 18 w 152"/>
                <a:gd name="T21" fmla="*/ 78 h 148"/>
                <a:gd name="T22" fmla="*/ 85 w 152"/>
                <a:gd name="T23" fmla="*/ 16 h 148"/>
                <a:gd name="T24" fmla="*/ 149 w 152"/>
                <a:gd name="T25" fmla="*/ 1 h 148"/>
                <a:gd name="T26" fmla="*/ 151 w 152"/>
                <a:gd name="T27" fmla="*/ 1 h 148"/>
                <a:gd name="T28" fmla="*/ 151 w 152"/>
                <a:gd name="T29" fmla="*/ 3 h 148"/>
                <a:gd name="T30" fmla="*/ 136 w 152"/>
                <a:gd name="T31" fmla="*/ 67 h 148"/>
                <a:gd name="T32" fmla="*/ 74 w 152"/>
                <a:gd name="T33" fmla="*/ 134 h 148"/>
                <a:gd name="T34" fmla="*/ 42 w 152"/>
                <a:gd name="T3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48">
                  <a:moveTo>
                    <a:pt x="42" y="148"/>
                  </a:moveTo>
                  <a:cubicBezTo>
                    <a:pt x="33" y="148"/>
                    <a:pt x="25" y="145"/>
                    <a:pt x="19" y="140"/>
                  </a:cubicBezTo>
                  <a:cubicBezTo>
                    <a:pt x="21" y="137"/>
                    <a:pt x="21" y="137"/>
                    <a:pt x="21" y="137"/>
                  </a:cubicBezTo>
                  <a:cubicBezTo>
                    <a:pt x="36" y="148"/>
                    <a:pt x="57" y="145"/>
                    <a:pt x="71" y="13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46" y="50"/>
                    <a:pt x="147" y="14"/>
                    <a:pt x="147" y="5"/>
                  </a:cubicBezTo>
                  <a:cubicBezTo>
                    <a:pt x="138" y="5"/>
                    <a:pt x="102" y="6"/>
                    <a:pt x="88" y="1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7" y="95"/>
                    <a:pt x="4" y="116"/>
                    <a:pt x="15" y="130"/>
                  </a:cubicBezTo>
                  <a:cubicBezTo>
                    <a:pt x="12" y="133"/>
                    <a:pt x="12" y="133"/>
                    <a:pt x="12" y="133"/>
                  </a:cubicBezTo>
                  <a:cubicBezTo>
                    <a:pt x="0" y="117"/>
                    <a:pt x="3" y="94"/>
                    <a:pt x="18" y="78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102" y="0"/>
                    <a:pt x="147" y="1"/>
                    <a:pt x="149" y="1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5"/>
                    <a:pt x="152" y="50"/>
                    <a:pt x="136" y="67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65" y="143"/>
                    <a:pt x="53" y="148"/>
                    <a:pt x="42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1"/>
            <p:cNvSpPr>
              <a:spLocks noEditPoints="1"/>
            </p:cNvSpPr>
            <p:nvPr/>
          </p:nvSpPr>
          <p:spPr bwMode="auto">
            <a:xfrm>
              <a:off x="6442111" y="1481138"/>
              <a:ext cx="285750" cy="319088"/>
            </a:xfrm>
            <a:custGeom>
              <a:avLst/>
              <a:gdLst>
                <a:gd name="T0" fmla="*/ 3 w 76"/>
                <a:gd name="T1" fmla="*/ 85 h 85"/>
                <a:gd name="T2" fmla="*/ 3 w 76"/>
                <a:gd name="T3" fmla="*/ 78 h 85"/>
                <a:gd name="T4" fmla="*/ 17 w 76"/>
                <a:gd name="T5" fmla="*/ 19 h 85"/>
                <a:gd name="T6" fmla="*/ 66 w 76"/>
                <a:gd name="T7" fmla="*/ 0 h 85"/>
                <a:gd name="T8" fmla="*/ 72 w 76"/>
                <a:gd name="T9" fmla="*/ 1 h 85"/>
                <a:gd name="T10" fmla="*/ 76 w 76"/>
                <a:gd name="T11" fmla="*/ 1 h 85"/>
                <a:gd name="T12" fmla="*/ 49 w 76"/>
                <a:gd name="T13" fmla="*/ 26 h 85"/>
                <a:gd name="T14" fmla="*/ 37 w 76"/>
                <a:gd name="T15" fmla="*/ 52 h 85"/>
                <a:gd name="T16" fmla="*/ 37 w 76"/>
                <a:gd name="T17" fmla="*/ 53 h 85"/>
                <a:gd name="T18" fmla="*/ 35 w 76"/>
                <a:gd name="T19" fmla="*/ 54 h 85"/>
                <a:gd name="T20" fmla="*/ 6 w 76"/>
                <a:gd name="T21" fmla="*/ 79 h 85"/>
                <a:gd name="T22" fmla="*/ 3 w 76"/>
                <a:gd name="T23" fmla="*/ 85 h 85"/>
                <a:gd name="T24" fmla="*/ 66 w 76"/>
                <a:gd name="T25" fmla="*/ 4 h 85"/>
                <a:gd name="T26" fmla="*/ 20 w 76"/>
                <a:gd name="T27" fmla="*/ 22 h 85"/>
                <a:gd name="T28" fmla="*/ 6 w 76"/>
                <a:gd name="T29" fmla="*/ 72 h 85"/>
                <a:gd name="T30" fmla="*/ 33 w 76"/>
                <a:gd name="T31" fmla="*/ 50 h 85"/>
                <a:gd name="T32" fmla="*/ 46 w 76"/>
                <a:gd name="T33" fmla="*/ 23 h 85"/>
                <a:gd name="T34" fmla="*/ 67 w 76"/>
                <a:gd name="T35" fmla="*/ 4 h 85"/>
                <a:gd name="T36" fmla="*/ 66 w 76"/>
                <a:gd name="T37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85">
                  <a:moveTo>
                    <a:pt x="3" y="85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0" y="53"/>
                    <a:pt x="5" y="33"/>
                    <a:pt x="17" y="19"/>
                  </a:cubicBezTo>
                  <a:cubicBezTo>
                    <a:pt x="32" y="3"/>
                    <a:pt x="54" y="0"/>
                    <a:pt x="66" y="0"/>
                  </a:cubicBezTo>
                  <a:cubicBezTo>
                    <a:pt x="69" y="0"/>
                    <a:pt x="71" y="0"/>
                    <a:pt x="72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33"/>
                    <a:pt x="37" y="4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16" y="60"/>
                    <a:pt x="6" y="79"/>
                    <a:pt x="6" y="79"/>
                  </a:cubicBezTo>
                  <a:lnTo>
                    <a:pt x="3" y="85"/>
                  </a:lnTo>
                  <a:close/>
                  <a:moveTo>
                    <a:pt x="66" y="4"/>
                  </a:moveTo>
                  <a:cubicBezTo>
                    <a:pt x="54" y="4"/>
                    <a:pt x="34" y="7"/>
                    <a:pt x="20" y="22"/>
                  </a:cubicBezTo>
                  <a:cubicBezTo>
                    <a:pt x="9" y="34"/>
                    <a:pt x="5" y="50"/>
                    <a:pt x="6" y="72"/>
                  </a:cubicBezTo>
                  <a:cubicBezTo>
                    <a:pt x="10" y="66"/>
                    <a:pt x="19" y="56"/>
                    <a:pt x="33" y="50"/>
                  </a:cubicBezTo>
                  <a:cubicBezTo>
                    <a:pt x="34" y="40"/>
                    <a:pt x="39" y="31"/>
                    <a:pt x="46" y="2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6" y="4"/>
                    <a:pt x="66" y="4"/>
                    <a:pt x="6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2"/>
            <p:cNvSpPr>
              <a:spLocks noEditPoints="1"/>
            </p:cNvSpPr>
            <p:nvPr/>
          </p:nvSpPr>
          <p:spPr bwMode="auto">
            <a:xfrm>
              <a:off x="6569111" y="1624013"/>
              <a:ext cx="195263" cy="198438"/>
            </a:xfrm>
            <a:custGeom>
              <a:avLst/>
              <a:gdLst>
                <a:gd name="T0" fmla="*/ 0 w 52"/>
                <a:gd name="T1" fmla="*/ 53 h 53"/>
                <a:gd name="T2" fmla="*/ 1 w 52"/>
                <a:gd name="T3" fmla="*/ 50 h 53"/>
                <a:gd name="T4" fmla="*/ 19 w 52"/>
                <a:gd name="T5" fmla="*/ 19 h 53"/>
                <a:gd name="T6" fmla="*/ 49 w 52"/>
                <a:gd name="T7" fmla="*/ 1 h 53"/>
                <a:gd name="T8" fmla="*/ 52 w 52"/>
                <a:gd name="T9" fmla="*/ 0 h 53"/>
                <a:gd name="T10" fmla="*/ 52 w 52"/>
                <a:gd name="T11" fmla="*/ 4 h 53"/>
                <a:gd name="T12" fmla="*/ 34 w 52"/>
                <a:gd name="T13" fmla="*/ 34 h 53"/>
                <a:gd name="T14" fmla="*/ 3 w 52"/>
                <a:gd name="T15" fmla="*/ 52 h 53"/>
                <a:gd name="T16" fmla="*/ 0 w 52"/>
                <a:gd name="T17" fmla="*/ 53 h 53"/>
                <a:gd name="T18" fmla="*/ 47 w 52"/>
                <a:gd name="T19" fmla="*/ 6 h 53"/>
                <a:gd name="T20" fmla="*/ 21 w 52"/>
                <a:gd name="T21" fmla="*/ 22 h 53"/>
                <a:gd name="T22" fmla="*/ 6 w 52"/>
                <a:gd name="T23" fmla="*/ 47 h 53"/>
                <a:gd name="T24" fmla="*/ 31 w 52"/>
                <a:gd name="T25" fmla="*/ 31 h 53"/>
                <a:gd name="T26" fmla="*/ 47 w 52"/>
                <a:gd name="T27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3">
                  <a:moveTo>
                    <a:pt x="0" y="53"/>
                  </a:move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5" y="32"/>
                    <a:pt x="19" y="19"/>
                  </a:cubicBezTo>
                  <a:cubicBezTo>
                    <a:pt x="32" y="6"/>
                    <a:pt x="48" y="1"/>
                    <a:pt x="49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47" y="21"/>
                    <a:pt x="34" y="34"/>
                  </a:cubicBezTo>
                  <a:cubicBezTo>
                    <a:pt x="21" y="47"/>
                    <a:pt x="4" y="52"/>
                    <a:pt x="3" y="52"/>
                  </a:cubicBezTo>
                  <a:lnTo>
                    <a:pt x="0" y="53"/>
                  </a:lnTo>
                  <a:close/>
                  <a:moveTo>
                    <a:pt x="47" y="6"/>
                  </a:moveTo>
                  <a:cubicBezTo>
                    <a:pt x="41" y="8"/>
                    <a:pt x="30" y="13"/>
                    <a:pt x="21" y="22"/>
                  </a:cubicBezTo>
                  <a:cubicBezTo>
                    <a:pt x="12" y="31"/>
                    <a:pt x="8" y="41"/>
                    <a:pt x="6" y="47"/>
                  </a:cubicBezTo>
                  <a:cubicBezTo>
                    <a:pt x="11" y="45"/>
                    <a:pt x="22" y="40"/>
                    <a:pt x="31" y="31"/>
                  </a:cubicBezTo>
                  <a:cubicBezTo>
                    <a:pt x="40" y="23"/>
                    <a:pt x="45" y="12"/>
                    <a:pt x="4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3"/>
            <p:cNvSpPr>
              <a:spLocks noEditPoints="1"/>
            </p:cNvSpPr>
            <p:nvPr/>
          </p:nvSpPr>
          <p:spPr bwMode="auto">
            <a:xfrm>
              <a:off x="6592924" y="1665288"/>
              <a:ext cx="325438" cy="277813"/>
            </a:xfrm>
            <a:custGeom>
              <a:avLst/>
              <a:gdLst>
                <a:gd name="T0" fmla="*/ 20 w 87"/>
                <a:gd name="T1" fmla="*/ 74 h 74"/>
                <a:gd name="T2" fmla="*/ 20 w 87"/>
                <a:gd name="T3" fmla="*/ 74 h 74"/>
                <a:gd name="T4" fmla="*/ 7 w 87"/>
                <a:gd name="T5" fmla="*/ 74 h 74"/>
                <a:gd name="T6" fmla="*/ 0 w 87"/>
                <a:gd name="T7" fmla="*/ 73 h 74"/>
                <a:gd name="T8" fmla="*/ 6 w 87"/>
                <a:gd name="T9" fmla="*/ 70 h 74"/>
                <a:gd name="T10" fmla="*/ 31 w 87"/>
                <a:gd name="T11" fmla="*/ 41 h 74"/>
                <a:gd name="T12" fmla="*/ 32 w 87"/>
                <a:gd name="T13" fmla="*/ 40 h 74"/>
                <a:gd name="T14" fmla="*/ 33 w 87"/>
                <a:gd name="T15" fmla="*/ 40 h 74"/>
                <a:gd name="T16" fmla="*/ 59 w 87"/>
                <a:gd name="T17" fmla="*/ 27 h 74"/>
                <a:gd name="T18" fmla="*/ 84 w 87"/>
                <a:gd name="T19" fmla="*/ 0 h 74"/>
                <a:gd name="T20" fmla="*/ 85 w 87"/>
                <a:gd name="T21" fmla="*/ 4 h 74"/>
                <a:gd name="T22" fmla="*/ 69 w 87"/>
                <a:gd name="T23" fmla="*/ 56 h 74"/>
                <a:gd name="T24" fmla="*/ 20 w 87"/>
                <a:gd name="T25" fmla="*/ 74 h 74"/>
                <a:gd name="T26" fmla="*/ 13 w 87"/>
                <a:gd name="T27" fmla="*/ 70 h 74"/>
                <a:gd name="T28" fmla="*/ 20 w 87"/>
                <a:gd name="T29" fmla="*/ 70 h 74"/>
                <a:gd name="T30" fmla="*/ 66 w 87"/>
                <a:gd name="T31" fmla="*/ 53 h 74"/>
                <a:gd name="T32" fmla="*/ 81 w 87"/>
                <a:gd name="T33" fmla="*/ 9 h 74"/>
                <a:gd name="T34" fmla="*/ 62 w 87"/>
                <a:gd name="T35" fmla="*/ 30 h 74"/>
                <a:gd name="T36" fmla="*/ 35 w 87"/>
                <a:gd name="T37" fmla="*/ 43 h 74"/>
                <a:gd name="T38" fmla="*/ 13 w 87"/>
                <a:gd name="T39" fmla="*/ 7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74">
                  <a:moveTo>
                    <a:pt x="20" y="74"/>
                  </a:moveTo>
                  <a:cubicBezTo>
                    <a:pt x="20" y="74"/>
                    <a:pt x="20" y="74"/>
                    <a:pt x="20" y="74"/>
                  </a:cubicBezTo>
                  <a:cubicBezTo>
                    <a:pt x="16" y="74"/>
                    <a:pt x="11" y="74"/>
                    <a:pt x="7" y="7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25" y="60"/>
                    <a:pt x="31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3" y="39"/>
                    <a:pt x="52" y="34"/>
                    <a:pt x="59" y="2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7"/>
                    <a:pt x="87" y="36"/>
                    <a:pt x="69" y="56"/>
                  </a:cubicBezTo>
                  <a:cubicBezTo>
                    <a:pt x="58" y="68"/>
                    <a:pt x="42" y="74"/>
                    <a:pt x="20" y="74"/>
                  </a:cubicBezTo>
                  <a:close/>
                  <a:moveTo>
                    <a:pt x="13" y="70"/>
                  </a:moveTo>
                  <a:cubicBezTo>
                    <a:pt x="16" y="70"/>
                    <a:pt x="18" y="70"/>
                    <a:pt x="20" y="70"/>
                  </a:cubicBezTo>
                  <a:cubicBezTo>
                    <a:pt x="41" y="70"/>
                    <a:pt x="56" y="65"/>
                    <a:pt x="66" y="53"/>
                  </a:cubicBezTo>
                  <a:cubicBezTo>
                    <a:pt x="80" y="39"/>
                    <a:pt x="81" y="18"/>
                    <a:pt x="81" y="9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54" y="37"/>
                    <a:pt x="45" y="42"/>
                    <a:pt x="35" y="43"/>
                  </a:cubicBezTo>
                  <a:cubicBezTo>
                    <a:pt x="30" y="57"/>
                    <a:pt x="19" y="66"/>
                    <a:pt x="1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4"/>
            <p:cNvSpPr>
              <a:spLocks/>
            </p:cNvSpPr>
            <p:nvPr/>
          </p:nvSpPr>
          <p:spPr bwMode="auto">
            <a:xfrm>
              <a:off x="6483386" y="1668463"/>
              <a:ext cx="239713" cy="233363"/>
            </a:xfrm>
            <a:custGeom>
              <a:avLst/>
              <a:gdLst>
                <a:gd name="T0" fmla="*/ 29 w 64"/>
                <a:gd name="T1" fmla="*/ 59 h 62"/>
                <a:gd name="T2" fmla="*/ 5 w 64"/>
                <a:gd name="T3" fmla="*/ 59 h 62"/>
                <a:gd name="T4" fmla="*/ 3 w 64"/>
                <a:gd name="T5" fmla="*/ 57 h 62"/>
                <a:gd name="T6" fmla="*/ 3 w 64"/>
                <a:gd name="T7" fmla="*/ 36 h 62"/>
                <a:gd name="T8" fmla="*/ 1 w 64"/>
                <a:gd name="T9" fmla="*/ 34 h 62"/>
                <a:gd name="T10" fmla="*/ 10 w 64"/>
                <a:gd name="T11" fmla="*/ 7 h 62"/>
                <a:gd name="T12" fmla="*/ 23 w 64"/>
                <a:gd name="T13" fmla="*/ 0 h 62"/>
                <a:gd name="T14" fmla="*/ 26 w 64"/>
                <a:gd name="T15" fmla="*/ 1 h 62"/>
                <a:gd name="T16" fmla="*/ 26 w 64"/>
                <a:gd name="T17" fmla="*/ 2 h 62"/>
                <a:gd name="T18" fmla="*/ 32 w 64"/>
                <a:gd name="T19" fmla="*/ 25 h 62"/>
                <a:gd name="T20" fmla="*/ 21 w 64"/>
                <a:gd name="T21" fmla="*/ 5 h 62"/>
                <a:gd name="T22" fmla="*/ 6 w 64"/>
                <a:gd name="T23" fmla="*/ 31 h 62"/>
                <a:gd name="T24" fmla="*/ 18 w 64"/>
                <a:gd name="T25" fmla="*/ 27 h 62"/>
                <a:gd name="T26" fmla="*/ 8 w 64"/>
                <a:gd name="T27" fmla="*/ 55 h 62"/>
                <a:gd name="T28" fmla="*/ 39 w 64"/>
                <a:gd name="T29" fmla="*/ 39 h 62"/>
                <a:gd name="T30" fmla="*/ 34 w 64"/>
                <a:gd name="T31" fmla="*/ 56 h 62"/>
                <a:gd name="T32" fmla="*/ 59 w 64"/>
                <a:gd name="T33" fmla="*/ 43 h 62"/>
                <a:gd name="T34" fmla="*/ 56 w 64"/>
                <a:gd name="T35" fmla="*/ 43 h 62"/>
                <a:gd name="T36" fmla="*/ 50 w 64"/>
                <a:gd name="T37" fmla="*/ 42 h 62"/>
                <a:gd name="T38" fmla="*/ 47 w 64"/>
                <a:gd name="T39" fmla="*/ 41 h 62"/>
                <a:gd name="T40" fmla="*/ 44 w 64"/>
                <a:gd name="T41" fmla="*/ 40 h 62"/>
                <a:gd name="T42" fmla="*/ 38 w 64"/>
                <a:gd name="T43" fmla="*/ 32 h 62"/>
                <a:gd name="T44" fmla="*/ 45 w 64"/>
                <a:gd name="T45" fmla="*/ 38 h 62"/>
                <a:gd name="T46" fmla="*/ 48 w 64"/>
                <a:gd name="T47" fmla="*/ 37 h 62"/>
                <a:gd name="T48" fmla="*/ 51 w 64"/>
                <a:gd name="T49" fmla="*/ 38 h 62"/>
                <a:gd name="T50" fmla="*/ 56 w 64"/>
                <a:gd name="T51" fmla="*/ 39 h 62"/>
                <a:gd name="T52" fmla="*/ 60 w 64"/>
                <a:gd name="T53" fmla="*/ 39 h 62"/>
                <a:gd name="T54" fmla="*/ 61 w 64"/>
                <a:gd name="T55" fmla="*/ 38 h 62"/>
                <a:gd name="T56" fmla="*/ 62 w 64"/>
                <a:gd name="T57" fmla="*/ 41 h 62"/>
                <a:gd name="T58" fmla="*/ 59 w 64"/>
                <a:gd name="T59" fmla="*/ 51 h 62"/>
                <a:gd name="T60" fmla="*/ 59 w 64"/>
                <a:gd name="T61" fmla="*/ 51 h 62"/>
                <a:gd name="T62" fmla="*/ 28 w 64"/>
                <a:gd name="T6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62">
                  <a:moveTo>
                    <a:pt x="28" y="62"/>
                  </a:move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30" y="55"/>
                    <a:pt x="31" y="50"/>
                  </a:cubicBezTo>
                  <a:cubicBezTo>
                    <a:pt x="23" y="55"/>
                    <a:pt x="7" y="59"/>
                    <a:pt x="5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6"/>
                    <a:pt x="7" y="43"/>
                    <a:pt x="11" y="34"/>
                  </a:cubicBezTo>
                  <a:cubicBezTo>
                    <a:pt x="6" y="35"/>
                    <a:pt x="3" y="36"/>
                    <a:pt x="3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6" y="1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5" y="4"/>
                    <a:pt x="19" y="1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1"/>
                    <a:pt x="27" y="19"/>
                    <a:pt x="32" y="25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4" y="21"/>
                    <a:pt x="21" y="13"/>
                    <a:pt x="21" y="5"/>
                  </a:cubicBezTo>
                  <a:cubicBezTo>
                    <a:pt x="19" y="6"/>
                    <a:pt x="16" y="7"/>
                    <a:pt x="14" y="9"/>
                  </a:cubicBezTo>
                  <a:cubicBezTo>
                    <a:pt x="10" y="15"/>
                    <a:pt x="7" y="26"/>
                    <a:pt x="6" y="31"/>
                  </a:cubicBezTo>
                  <a:cubicBezTo>
                    <a:pt x="8" y="31"/>
                    <a:pt x="11" y="30"/>
                    <a:pt x="14" y="29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3" y="38"/>
                    <a:pt x="9" y="49"/>
                    <a:pt x="8" y="55"/>
                  </a:cubicBezTo>
                  <a:cubicBezTo>
                    <a:pt x="16" y="52"/>
                    <a:pt x="30" y="48"/>
                    <a:pt x="34" y="44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50"/>
                    <a:pt x="35" y="54"/>
                    <a:pt x="34" y="56"/>
                  </a:cubicBezTo>
                  <a:cubicBezTo>
                    <a:pt x="39" y="55"/>
                    <a:pt x="50" y="51"/>
                    <a:pt x="56" y="48"/>
                  </a:cubicBezTo>
                  <a:cubicBezTo>
                    <a:pt x="57" y="46"/>
                    <a:pt x="58" y="44"/>
                    <a:pt x="59" y="43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57" y="43"/>
                    <a:pt x="56" y="43"/>
                  </a:cubicBezTo>
                  <a:cubicBezTo>
                    <a:pt x="56" y="43"/>
                    <a:pt x="56" y="43"/>
                    <a:pt x="55" y="42"/>
                  </a:cubicBezTo>
                  <a:cubicBezTo>
                    <a:pt x="53" y="42"/>
                    <a:pt x="52" y="42"/>
                    <a:pt x="50" y="42"/>
                  </a:cubicBezTo>
                  <a:cubicBezTo>
                    <a:pt x="49" y="42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5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1" y="38"/>
                    <a:pt x="38" y="37"/>
                    <a:pt x="36" y="35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0" y="34"/>
                    <a:pt x="43" y="35"/>
                    <a:pt x="45" y="36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9" y="37"/>
                    <a:pt x="50" y="38"/>
                    <a:pt x="51" y="38"/>
                  </a:cubicBezTo>
                  <a:cubicBezTo>
                    <a:pt x="52" y="38"/>
                    <a:pt x="54" y="38"/>
                    <a:pt x="55" y="38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7" y="39"/>
                    <a:pt x="58" y="39"/>
                    <a:pt x="58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1" y="39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3" y="44"/>
                    <a:pt x="61" y="48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0" y="56"/>
                    <a:pt x="32" y="61"/>
                    <a:pt x="31" y="61"/>
                  </a:cubicBezTo>
                  <a:lnTo>
                    <a:pt x="28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5"/>
            <p:cNvSpPr>
              <a:spLocks noEditPoints="1"/>
            </p:cNvSpPr>
            <p:nvPr/>
          </p:nvSpPr>
          <p:spPr bwMode="auto">
            <a:xfrm>
              <a:off x="6772311" y="1409700"/>
              <a:ext cx="217488" cy="214313"/>
            </a:xfrm>
            <a:custGeom>
              <a:avLst/>
              <a:gdLst>
                <a:gd name="T0" fmla="*/ 28 w 58"/>
                <a:gd name="T1" fmla="*/ 57 h 57"/>
                <a:gd name="T2" fmla="*/ 8 w 58"/>
                <a:gd name="T3" fmla="*/ 48 h 57"/>
                <a:gd name="T4" fmla="*/ 0 w 58"/>
                <a:gd name="T5" fmla="*/ 29 h 57"/>
                <a:gd name="T6" fmla="*/ 8 w 58"/>
                <a:gd name="T7" fmla="*/ 9 h 57"/>
                <a:gd name="T8" fmla="*/ 28 w 58"/>
                <a:gd name="T9" fmla="*/ 0 h 57"/>
                <a:gd name="T10" fmla="*/ 47 w 58"/>
                <a:gd name="T11" fmla="*/ 9 h 57"/>
                <a:gd name="T12" fmla="*/ 47 w 58"/>
                <a:gd name="T13" fmla="*/ 48 h 57"/>
                <a:gd name="T14" fmla="*/ 28 w 58"/>
                <a:gd name="T15" fmla="*/ 57 h 57"/>
                <a:gd name="T16" fmla="*/ 28 w 58"/>
                <a:gd name="T17" fmla="*/ 4 h 57"/>
                <a:gd name="T18" fmla="*/ 11 w 58"/>
                <a:gd name="T19" fmla="*/ 11 h 57"/>
                <a:gd name="T20" fmla="*/ 4 w 58"/>
                <a:gd name="T21" fmla="*/ 29 h 57"/>
                <a:gd name="T22" fmla="*/ 11 w 58"/>
                <a:gd name="T23" fmla="*/ 45 h 57"/>
                <a:gd name="T24" fmla="*/ 28 w 58"/>
                <a:gd name="T25" fmla="*/ 53 h 57"/>
                <a:gd name="T26" fmla="*/ 45 w 58"/>
                <a:gd name="T27" fmla="*/ 45 h 57"/>
                <a:gd name="T28" fmla="*/ 45 w 58"/>
                <a:gd name="T29" fmla="*/ 11 h 57"/>
                <a:gd name="T30" fmla="*/ 28 w 58"/>
                <a:gd name="T31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7">
                  <a:moveTo>
                    <a:pt x="28" y="57"/>
                  </a:moveTo>
                  <a:cubicBezTo>
                    <a:pt x="20" y="57"/>
                    <a:pt x="13" y="54"/>
                    <a:pt x="8" y="48"/>
                  </a:cubicBezTo>
                  <a:cubicBezTo>
                    <a:pt x="2" y="43"/>
                    <a:pt x="0" y="36"/>
                    <a:pt x="0" y="29"/>
                  </a:cubicBezTo>
                  <a:cubicBezTo>
                    <a:pt x="0" y="21"/>
                    <a:pt x="2" y="14"/>
                    <a:pt x="8" y="9"/>
                  </a:cubicBezTo>
                  <a:cubicBezTo>
                    <a:pt x="13" y="3"/>
                    <a:pt x="20" y="0"/>
                    <a:pt x="28" y="0"/>
                  </a:cubicBezTo>
                  <a:cubicBezTo>
                    <a:pt x="35" y="0"/>
                    <a:pt x="42" y="3"/>
                    <a:pt x="47" y="9"/>
                  </a:cubicBezTo>
                  <a:cubicBezTo>
                    <a:pt x="58" y="20"/>
                    <a:pt x="58" y="37"/>
                    <a:pt x="47" y="48"/>
                  </a:cubicBezTo>
                  <a:cubicBezTo>
                    <a:pt x="42" y="54"/>
                    <a:pt x="35" y="57"/>
                    <a:pt x="28" y="57"/>
                  </a:cubicBezTo>
                  <a:close/>
                  <a:moveTo>
                    <a:pt x="28" y="4"/>
                  </a:moveTo>
                  <a:cubicBezTo>
                    <a:pt x="21" y="4"/>
                    <a:pt x="15" y="7"/>
                    <a:pt x="11" y="11"/>
                  </a:cubicBezTo>
                  <a:cubicBezTo>
                    <a:pt x="6" y="16"/>
                    <a:pt x="4" y="22"/>
                    <a:pt x="4" y="29"/>
                  </a:cubicBezTo>
                  <a:cubicBezTo>
                    <a:pt x="4" y="35"/>
                    <a:pt x="6" y="41"/>
                    <a:pt x="11" y="45"/>
                  </a:cubicBezTo>
                  <a:cubicBezTo>
                    <a:pt x="15" y="50"/>
                    <a:pt x="21" y="53"/>
                    <a:pt x="28" y="53"/>
                  </a:cubicBezTo>
                  <a:cubicBezTo>
                    <a:pt x="34" y="53"/>
                    <a:pt x="40" y="50"/>
                    <a:pt x="45" y="45"/>
                  </a:cubicBezTo>
                  <a:cubicBezTo>
                    <a:pt x="54" y="36"/>
                    <a:pt x="54" y="21"/>
                    <a:pt x="45" y="11"/>
                  </a:cubicBezTo>
                  <a:cubicBezTo>
                    <a:pt x="40" y="7"/>
                    <a:pt x="34" y="4"/>
                    <a:pt x="2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3" name="Group 1"/>
          <p:cNvGrpSpPr/>
          <p:nvPr/>
        </p:nvGrpSpPr>
        <p:grpSpPr>
          <a:xfrm>
            <a:off x="1547194" y="2095475"/>
            <a:ext cx="1886318" cy="1364141"/>
            <a:chOff x="1556335" y="881608"/>
            <a:chExt cx="1886318" cy="1364141"/>
          </a:xfrm>
        </p:grpSpPr>
        <p:sp>
          <p:nvSpPr>
            <p:cNvPr id="144" name="Rectangle 14"/>
            <p:cNvSpPr>
              <a:spLocks/>
            </p:cNvSpPr>
            <p:nvPr/>
          </p:nvSpPr>
          <p:spPr bwMode="auto">
            <a:xfrm>
              <a:off x="1566933" y="1598564"/>
              <a:ext cx="1757599" cy="64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ts val="15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iServices-iPad released on the apple store, including apartment introduction, city life, surroundings information, travelling guide and interactive service 5 modules</a:t>
              </a:r>
              <a:endParaRPr 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45" name="Rectangle 14"/>
            <p:cNvSpPr>
              <a:spLocks/>
            </p:cNvSpPr>
            <p:nvPr/>
          </p:nvSpPr>
          <p:spPr bwMode="auto">
            <a:xfrm>
              <a:off x="1556335" y="881608"/>
              <a:ext cx="1886318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1.0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146" name="Group 4"/>
          <p:cNvGrpSpPr/>
          <p:nvPr/>
        </p:nvGrpSpPr>
        <p:grpSpPr>
          <a:xfrm>
            <a:off x="4316718" y="2095475"/>
            <a:ext cx="1766220" cy="746796"/>
            <a:chOff x="4325862" y="881608"/>
            <a:chExt cx="1766220" cy="746796"/>
          </a:xfrm>
        </p:grpSpPr>
        <p:sp>
          <p:nvSpPr>
            <p:cNvPr id="147" name="Rectangle 14"/>
            <p:cNvSpPr>
              <a:spLocks/>
            </p:cNvSpPr>
            <p:nvPr/>
          </p:nvSpPr>
          <p:spPr bwMode="auto">
            <a:xfrm>
              <a:off x="4334483" y="1207219"/>
              <a:ext cx="1757599" cy="421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Home Page optimization, Video Play, Custom module.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48" name="Rectangle 14"/>
            <p:cNvSpPr>
              <a:spLocks/>
            </p:cNvSpPr>
            <p:nvPr/>
          </p:nvSpPr>
          <p:spPr bwMode="auto">
            <a:xfrm>
              <a:off x="4325862" y="881608"/>
              <a:ext cx="1757599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</a:t>
              </a:r>
              <a:r>
                <a:rPr lang="en-US" altLang="zh-CN" sz="1400" dirty="0">
                  <a:solidFill>
                    <a:srgbClr val="EE7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1Plus</a:t>
              </a:r>
            </a:p>
          </p:txBody>
        </p:sp>
      </p:grpSp>
      <p:grpSp>
        <p:nvGrpSpPr>
          <p:cNvPr id="149" name="Group 5"/>
          <p:cNvGrpSpPr/>
          <p:nvPr/>
        </p:nvGrpSpPr>
        <p:grpSpPr>
          <a:xfrm>
            <a:off x="7090547" y="2095477"/>
            <a:ext cx="1757599" cy="826133"/>
            <a:chOff x="7099688" y="881608"/>
            <a:chExt cx="1757599" cy="826133"/>
          </a:xfrm>
        </p:grpSpPr>
        <p:sp>
          <p:nvSpPr>
            <p:cNvPr id="150" name="Rectangle 14"/>
            <p:cNvSpPr>
              <a:spLocks/>
            </p:cNvSpPr>
            <p:nvPr/>
          </p:nvSpPr>
          <p:spPr bwMode="auto">
            <a:xfrm>
              <a:off x="7099688" y="1249621"/>
              <a:ext cx="1757599" cy="45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Smart home, Mobile key, Interactive, Data analysis.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51" name="Rectangle 14"/>
            <p:cNvSpPr>
              <a:spLocks/>
            </p:cNvSpPr>
            <p:nvPr/>
          </p:nvSpPr>
          <p:spPr bwMode="auto">
            <a:xfrm>
              <a:off x="7115957" y="881608"/>
              <a:ext cx="1290085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3</a:t>
              </a:r>
              <a:endParaRPr 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</p:grpSp>
      <p:cxnSp>
        <p:nvCxnSpPr>
          <p:cNvPr id="152" name="Straight Connector 1142"/>
          <p:cNvCxnSpPr/>
          <p:nvPr/>
        </p:nvCxnSpPr>
        <p:spPr>
          <a:xfrm>
            <a:off x="367775" y="3410844"/>
            <a:ext cx="266090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7"/>
          <p:cNvCxnSpPr/>
          <p:nvPr/>
        </p:nvCxnSpPr>
        <p:spPr>
          <a:xfrm>
            <a:off x="3264251" y="3410844"/>
            <a:ext cx="266090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8"/>
          <p:cNvCxnSpPr/>
          <p:nvPr/>
        </p:nvCxnSpPr>
        <p:spPr>
          <a:xfrm>
            <a:off x="6160727" y="3410844"/>
            <a:ext cx="266090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61"/>
          <p:cNvCxnSpPr/>
          <p:nvPr/>
        </p:nvCxnSpPr>
        <p:spPr>
          <a:xfrm flipV="1">
            <a:off x="4641469" y="3410844"/>
            <a:ext cx="0" cy="6858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76"/>
          <p:cNvCxnSpPr/>
          <p:nvPr/>
        </p:nvCxnSpPr>
        <p:spPr>
          <a:xfrm flipV="1">
            <a:off x="1767114" y="3410844"/>
            <a:ext cx="0" cy="6858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77"/>
          <p:cNvCxnSpPr/>
          <p:nvPr/>
        </p:nvCxnSpPr>
        <p:spPr>
          <a:xfrm flipV="1">
            <a:off x="7542585" y="3410844"/>
            <a:ext cx="0" cy="6858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4"/>
          <p:cNvSpPr>
            <a:spLocks/>
          </p:cNvSpPr>
          <p:nvPr/>
        </p:nvSpPr>
        <p:spPr bwMode="auto">
          <a:xfrm>
            <a:off x="588601" y="3605128"/>
            <a:ext cx="1130648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2015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.2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cxnSp>
        <p:nvCxnSpPr>
          <p:cNvPr id="159" name="Straight Connector 181"/>
          <p:cNvCxnSpPr/>
          <p:nvPr/>
        </p:nvCxnSpPr>
        <p:spPr>
          <a:xfrm flipV="1">
            <a:off x="3193316" y="4618893"/>
            <a:ext cx="0" cy="6858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82"/>
          <p:cNvCxnSpPr/>
          <p:nvPr/>
        </p:nvCxnSpPr>
        <p:spPr>
          <a:xfrm flipV="1">
            <a:off x="6089622" y="4618893"/>
            <a:ext cx="0" cy="685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83"/>
          <p:cNvCxnSpPr/>
          <p:nvPr/>
        </p:nvCxnSpPr>
        <p:spPr>
          <a:xfrm>
            <a:off x="1806883" y="5309616"/>
            <a:ext cx="26609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84"/>
          <p:cNvCxnSpPr/>
          <p:nvPr/>
        </p:nvCxnSpPr>
        <p:spPr>
          <a:xfrm>
            <a:off x="4611572" y="5309616"/>
            <a:ext cx="266090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4"/>
          <p:cNvSpPr>
            <a:spLocks/>
          </p:cNvSpPr>
          <p:nvPr/>
        </p:nvSpPr>
        <p:spPr bwMode="auto">
          <a:xfrm>
            <a:off x="3610486" y="3605128"/>
            <a:ext cx="1274170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2016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.4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sp>
        <p:nvSpPr>
          <p:cNvPr id="164" name="Rectangle 14"/>
          <p:cNvSpPr>
            <a:spLocks/>
          </p:cNvSpPr>
          <p:nvPr/>
        </p:nvSpPr>
        <p:spPr bwMode="auto">
          <a:xfrm>
            <a:off x="6283975" y="3568252"/>
            <a:ext cx="1821901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2017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-2018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sp>
        <p:nvSpPr>
          <p:cNvPr id="165" name="Rectangle 14"/>
          <p:cNvSpPr>
            <a:spLocks/>
          </p:cNvSpPr>
          <p:nvPr/>
        </p:nvSpPr>
        <p:spPr bwMode="auto">
          <a:xfrm>
            <a:off x="2151196" y="4632846"/>
            <a:ext cx="1140792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2015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.9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sp>
        <p:nvSpPr>
          <p:cNvPr id="166" name="Rectangle 14"/>
          <p:cNvSpPr>
            <a:spLocks/>
          </p:cNvSpPr>
          <p:nvPr/>
        </p:nvSpPr>
        <p:spPr bwMode="auto">
          <a:xfrm>
            <a:off x="4325339" y="4632846"/>
            <a:ext cx="2260433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2016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.9-2017.5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grpSp>
        <p:nvGrpSpPr>
          <p:cNvPr id="167" name="Group 146"/>
          <p:cNvGrpSpPr/>
          <p:nvPr/>
        </p:nvGrpSpPr>
        <p:grpSpPr>
          <a:xfrm>
            <a:off x="3317620" y="2127097"/>
            <a:ext cx="782637" cy="739775"/>
            <a:chOff x="2008188" y="4248150"/>
            <a:chExt cx="782637" cy="739775"/>
          </a:xfrm>
        </p:grpSpPr>
        <p:sp>
          <p:nvSpPr>
            <p:cNvPr id="168" name="Freeform 141"/>
            <p:cNvSpPr>
              <a:spLocks noEditPoints="1"/>
            </p:cNvSpPr>
            <p:nvPr/>
          </p:nvSpPr>
          <p:spPr bwMode="auto">
            <a:xfrm>
              <a:off x="2008188" y="4248150"/>
              <a:ext cx="471487" cy="481013"/>
            </a:xfrm>
            <a:custGeom>
              <a:avLst/>
              <a:gdLst>
                <a:gd name="T0" fmla="*/ 54 w 126"/>
                <a:gd name="T1" fmla="*/ 128 h 128"/>
                <a:gd name="T2" fmla="*/ 33 w 126"/>
                <a:gd name="T3" fmla="*/ 121 h 128"/>
                <a:gd name="T4" fmla="*/ 18 w 126"/>
                <a:gd name="T5" fmla="*/ 110 h 128"/>
                <a:gd name="T6" fmla="*/ 5 w 126"/>
                <a:gd name="T7" fmla="*/ 92 h 128"/>
                <a:gd name="T8" fmla="*/ 0 w 126"/>
                <a:gd name="T9" fmla="*/ 75 h 128"/>
                <a:gd name="T10" fmla="*/ 10 w 126"/>
                <a:gd name="T11" fmla="*/ 60 h 128"/>
                <a:gd name="T12" fmla="*/ 5 w 126"/>
                <a:gd name="T13" fmla="*/ 37 h 128"/>
                <a:gd name="T14" fmla="*/ 22 w 126"/>
                <a:gd name="T15" fmla="*/ 30 h 128"/>
                <a:gd name="T16" fmla="*/ 32 w 126"/>
                <a:gd name="T17" fmla="*/ 8 h 128"/>
                <a:gd name="T18" fmla="*/ 50 w 126"/>
                <a:gd name="T19" fmla="*/ 13 h 128"/>
                <a:gd name="T20" fmla="*/ 70 w 126"/>
                <a:gd name="T21" fmla="*/ 1 h 128"/>
                <a:gd name="T22" fmla="*/ 83 w 126"/>
                <a:gd name="T23" fmla="*/ 15 h 128"/>
                <a:gd name="T24" fmla="*/ 106 w 126"/>
                <a:gd name="T25" fmla="*/ 17 h 128"/>
                <a:gd name="T26" fmla="*/ 108 w 126"/>
                <a:gd name="T27" fmla="*/ 36 h 128"/>
                <a:gd name="T28" fmla="*/ 126 w 126"/>
                <a:gd name="T29" fmla="*/ 52 h 128"/>
                <a:gd name="T30" fmla="*/ 116 w 126"/>
                <a:gd name="T31" fmla="*/ 64 h 128"/>
                <a:gd name="T32" fmla="*/ 126 w 126"/>
                <a:gd name="T33" fmla="*/ 77 h 128"/>
                <a:gd name="T34" fmla="*/ 108 w 126"/>
                <a:gd name="T35" fmla="*/ 92 h 128"/>
                <a:gd name="T36" fmla="*/ 106 w 126"/>
                <a:gd name="T37" fmla="*/ 111 h 128"/>
                <a:gd name="T38" fmla="*/ 83 w 126"/>
                <a:gd name="T39" fmla="*/ 113 h 128"/>
                <a:gd name="T40" fmla="*/ 70 w 126"/>
                <a:gd name="T41" fmla="*/ 128 h 128"/>
                <a:gd name="T42" fmla="*/ 69 w 126"/>
                <a:gd name="T43" fmla="*/ 124 h 128"/>
                <a:gd name="T44" fmla="*/ 82 w 126"/>
                <a:gd name="T45" fmla="*/ 109 h 128"/>
                <a:gd name="T46" fmla="*/ 103 w 126"/>
                <a:gd name="T47" fmla="*/ 109 h 128"/>
                <a:gd name="T48" fmla="*/ 105 w 126"/>
                <a:gd name="T49" fmla="*/ 89 h 128"/>
                <a:gd name="T50" fmla="*/ 122 w 126"/>
                <a:gd name="T51" fmla="*/ 77 h 128"/>
                <a:gd name="T52" fmla="*/ 112 w 126"/>
                <a:gd name="T53" fmla="*/ 64 h 128"/>
                <a:gd name="T54" fmla="*/ 122 w 126"/>
                <a:gd name="T55" fmla="*/ 51 h 128"/>
                <a:gd name="T56" fmla="*/ 105 w 126"/>
                <a:gd name="T57" fmla="*/ 39 h 128"/>
                <a:gd name="T58" fmla="*/ 103 w 126"/>
                <a:gd name="T59" fmla="*/ 19 h 128"/>
                <a:gd name="T60" fmla="*/ 82 w 126"/>
                <a:gd name="T61" fmla="*/ 19 h 128"/>
                <a:gd name="T62" fmla="*/ 69 w 126"/>
                <a:gd name="T63" fmla="*/ 4 h 128"/>
                <a:gd name="T64" fmla="*/ 52 w 126"/>
                <a:gd name="T65" fmla="*/ 16 h 128"/>
                <a:gd name="T66" fmla="*/ 32 w 126"/>
                <a:gd name="T67" fmla="*/ 12 h 128"/>
                <a:gd name="T68" fmla="*/ 26 w 126"/>
                <a:gd name="T69" fmla="*/ 32 h 128"/>
                <a:gd name="T70" fmla="*/ 8 w 126"/>
                <a:gd name="T71" fmla="*/ 40 h 128"/>
                <a:gd name="T72" fmla="*/ 14 w 126"/>
                <a:gd name="T73" fmla="*/ 59 h 128"/>
                <a:gd name="T74" fmla="*/ 14 w 126"/>
                <a:gd name="T75" fmla="*/ 70 h 128"/>
                <a:gd name="T76" fmla="*/ 20 w 126"/>
                <a:gd name="T77" fmla="*/ 88 h 128"/>
                <a:gd name="T78" fmla="*/ 27 w 126"/>
                <a:gd name="T79" fmla="*/ 98 h 128"/>
                <a:gd name="T80" fmla="*/ 42 w 126"/>
                <a:gd name="T81" fmla="*/ 109 h 128"/>
                <a:gd name="T82" fmla="*/ 53 w 126"/>
                <a:gd name="T83" fmla="*/ 112 h 128"/>
                <a:gd name="T84" fmla="*/ 31 w 126"/>
                <a:gd name="T85" fmla="*/ 64 h 128"/>
                <a:gd name="T86" fmla="*/ 63 w 126"/>
                <a:gd name="T87" fmla="*/ 96 h 128"/>
                <a:gd name="T88" fmla="*/ 63 w 126"/>
                <a:gd name="T89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28">
                  <a:moveTo>
                    <a:pt x="63" y="128"/>
                  </a:moveTo>
                  <a:cubicBezTo>
                    <a:pt x="60" y="128"/>
                    <a:pt x="58" y="128"/>
                    <a:pt x="55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48" y="115"/>
                    <a:pt x="45" y="114"/>
                    <a:pt x="43" y="11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27" y="118"/>
                    <a:pt x="23" y="115"/>
                    <a:pt x="19" y="111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1" y="96"/>
                    <a:pt x="19" y="94"/>
                    <a:pt x="18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2" y="87"/>
                    <a:pt x="1" y="82"/>
                    <a:pt x="0" y="7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0" y="67"/>
                    <a:pt x="10" y="66"/>
                    <a:pt x="10" y="64"/>
                  </a:cubicBezTo>
                  <a:cubicBezTo>
                    <a:pt x="10" y="63"/>
                    <a:pt x="10" y="62"/>
                    <a:pt x="10" y="6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47"/>
                    <a:pt x="2" y="42"/>
                    <a:pt x="5" y="37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4"/>
                    <a:pt x="21" y="32"/>
                    <a:pt x="22" y="3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3" y="14"/>
                    <a:pt x="27" y="11"/>
                    <a:pt x="32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5" y="14"/>
                    <a:pt x="48" y="13"/>
                    <a:pt x="50" y="1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60" y="0"/>
                    <a:pt x="65" y="0"/>
                    <a:pt x="70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8" y="13"/>
                    <a:pt x="81" y="14"/>
                    <a:pt x="83" y="1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9" y="11"/>
                    <a:pt x="103" y="14"/>
                    <a:pt x="106" y="17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5" y="32"/>
                    <a:pt x="107" y="34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3" y="42"/>
                    <a:pt x="125" y="47"/>
                    <a:pt x="126" y="52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1"/>
                    <a:pt x="116" y="63"/>
                    <a:pt x="116" y="64"/>
                  </a:cubicBezTo>
                  <a:cubicBezTo>
                    <a:pt x="116" y="66"/>
                    <a:pt x="116" y="67"/>
                    <a:pt x="116" y="68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5" y="82"/>
                    <a:pt x="123" y="86"/>
                    <a:pt x="121" y="91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7" y="94"/>
                    <a:pt x="105" y="97"/>
                    <a:pt x="103" y="99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6" y="111"/>
                    <a:pt x="106" y="111"/>
                    <a:pt x="106" y="111"/>
                  </a:cubicBezTo>
                  <a:cubicBezTo>
                    <a:pt x="103" y="115"/>
                    <a:pt x="99" y="118"/>
                    <a:pt x="94" y="120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0" y="114"/>
                    <a:pt x="78" y="115"/>
                    <a:pt x="75" y="116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8" y="128"/>
                    <a:pt x="65" y="128"/>
                    <a:pt x="63" y="128"/>
                  </a:cubicBezTo>
                  <a:close/>
                  <a:moveTo>
                    <a:pt x="57" y="124"/>
                  </a:moveTo>
                  <a:cubicBezTo>
                    <a:pt x="61" y="124"/>
                    <a:pt x="65" y="124"/>
                    <a:pt x="69" y="124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6" y="111"/>
                    <a:pt x="79" y="110"/>
                    <a:pt x="82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7" y="114"/>
                    <a:pt x="100" y="112"/>
                    <a:pt x="103" y="109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102" y="94"/>
                    <a:pt x="103" y="92"/>
                    <a:pt x="105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0" y="85"/>
                    <a:pt x="121" y="81"/>
                    <a:pt x="122" y="77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7"/>
                    <a:pt x="112" y="66"/>
                    <a:pt x="112" y="64"/>
                  </a:cubicBezTo>
                  <a:cubicBezTo>
                    <a:pt x="112" y="63"/>
                    <a:pt x="112" y="61"/>
                    <a:pt x="112" y="59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1" y="47"/>
                    <a:pt x="120" y="44"/>
                    <a:pt x="118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37"/>
                    <a:pt x="102" y="34"/>
                    <a:pt x="99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0" y="17"/>
                    <a:pt x="97" y="14"/>
                    <a:pt x="93" y="12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0" y="18"/>
                    <a:pt x="76" y="17"/>
                    <a:pt x="73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5" y="4"/>
                    <a:pt x="61" y="4"/>
                    <a:pt x="57" y="4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49" y="17"/>
                    <a:pt x="46" y="18"/>
                    <a:pt x="43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9" y="14"/>
                    <a:pt x="26" y="17"/>
                    <a:pt x="23" y="19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4"/>
                    <a:pt x="22" y="37"/>
                    <a:pt x="21" y="3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4"/>
                    <a:pt x="5" y="47"/>
                    <a:pt x="4" y="5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1"/>
                    <a:pt x="14" y="63"/>
                    <a:pt x="14" y="64"/>
                  </a:cubicBezTo>
                  <a:cubicBezTo>
                    <a:pt x="14" y="66"/>
                    <a:pt x="14" y="67"/>
                    <a:pt x="14" y="69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81"/>
                    <a:pt x="6" y="85"/>
                    <a:pt x="8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2" y="92"/>
                    <a:pt x="24" y="94"/>
                    <a:pt x="26" y="9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26" y="112"/>
                    <a:pt x="29" y="114"/>
                    <a:pt x="32" y="116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46" y="110"/>
                    <a:pt x="49" y="111"/>
                    <a:pt x="52" y="112"/>
                  </a:cubicBezTo>
                  <a:cubicBezTo>
                    <a:pt x="53" y="112"/>
                    <a:pt x="53" y="112"/>
                    <a:pt x="53" y="112"/>
                  </a:cubicBezTo>
                  <a:lnTo>
                    <a:pt x="57" y="124"/>
                  </a:lnTo>
                  <a:close/>
                  <a:moveTo>
                    <a:pt x="63" y="96"/>
                  </a:moveTo>
                  <a:cubicBezTo>
                    <a:pt x="45" y="96"/>
                    <a:pt x="31" y="82"/>
                    <a:pt x="31" y="64"/>
                  </a:cubicBezTo>
                  <a:cubicBezTo>
                    <a:pt x="31" y="46"/>
                    <a:pt x="45" y="32"/>
                    <a:pt x="63" y="32"/>
                  </a:cubicBezTo>
                  <a:cubicBezTo>
                    <a:pt x="81" y="32"/>
                    <a:pt x="95" y="46"/>
                    <a:pt x="95" y="64"/>
                  </a:cubicBezTo>
                  <a:cubicBezTo>
                    <a:pt x="95" y="82"/>
                    <a:pt x="81" y="96"/>
                    <a:pt x="63" y="96"/>
                  </a:cubicBezTo>
                  <a:close/>
                  <a:moveTo>
                    <a:pt x="63" y="36"/>
                  </a:moveTo>
                  <a:cubicBezTo>
                    <a:pt x="47" y="36"/>
                    <a:pt x="35" y="49"/>
                    <a:pt x="35" y="64"/>
                  </a:cubicBezTo>
                  <a:cubicBezTo>
                    <a:pt x="35" y="80"/>
                    <a:pt x="47" y="92"/>
                    <a:pt x="63" y="92"/>
                  </a:cubicBezTo>
                  <a:cubicBezTo>
                    <a:pt x="78" y="92"/>
                    <a:pt x="91" y="80"/>
                    <a:pt x="91" y="64"/>
                  </a:cubicBezTo>
                  <a:cubicBezTo>
                    <a:pt x="91" y="49"/>
                    <a:pt x="78" y="36"/>
                    <a:pt x="63" y="36"/>
                  </a:cubicBezTo>
                  <a:close/>
                </a:path>
              </a:pathLst>
            </a:cu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42"/>
            <p:cNvSpPr>
              <a:spLocks noEditPoints="1"/>
            </p:cNvSpPr>
            <p:nvPr/>
          </p:nvSpPr>
          <p:spPr bwMode="auto">
            <a:xfrm>
              <a:off x="2382838" y="4578350"/>
              <a:ext cx="407987" cy="409575"/>
            </a:xfrm>
            <a:custGeom>
              <a:avLst/>
              <a:gdLst>
                <a:gd name="T0" fmla="*/ 49 w 109"/>
                <a:gd name="T1" fmla="*/ 99 h 109"/>
                <a:gd name="T2" fmla="*/ 34 w 109"/>
                <a:gd name="T3" fmla="*/ 105 h 109"/>
                <a:gd name="T4" fmla="*/ 24 w 109"/>
                <a:gd name="T5" fmla="*/ 87 h 109"/>
                <a:gd name="T6" fmla="*/ 8 w 109"/>
                <a:gd name="T7" fmla="*/ 83 h 109"/>
                <a:gd name="T8" fmla="*/ 10 w 109"/>
                <a:gd name="T9" fmla="*/ 63 h 109"/>
                <a:gd name="T10" fmla="*/ 0 w 109"/>
                <a:gd name="T11" fmla="*/ 52 h 109"/>
                <a:gd name="T12" fmla="*/ 3 w 109"/>
                <a:gd name="T13" fmla="*/ 36 h 109"/>
                <a:gd name="T14" fmla="*/ 12 w 109"/>
                <a:gd name="T15" fmla="*/ 20 h 109"/>
                <a:gd name="T16" fmla="*/ 24 w 109"/>
                <a:gd name="T17" fmla="*/ 10 h 109"/>
                <a:gd name="T18" fmla="*/ 40 w 109"/>
                <a:gd name="T19" fmla="*/ 2 h 109"/>
                <a:gd name="T20" fmla="*/ 54 w 109"/>
                <a:gd name="T21" fmla="*/ 0 h 109"/>
                <a:gd name="T22" fmla="*/ 60 w 109"/>
                <a:gd name="T23" fmla="*/ 10 h 109"/>
                <a:gd name="T24" fmla="*/ 75 w 109"/>
                <a:gd name="T25" fmla="*/ 4 h 109"/>
                <a:gd name="T26" fmla="*/ 85 w 109"/>
                <a:gd name="T27" fmla="*/ 22 h 109"/>
                <a:gd name="T28" fmla="*/ 101 w 109"/>
                <a:gd name="T29" fmla="*/ 26 h 109"/>
                <a:gd name="T30" fmla="*/ 99 w 109"/>
                <a:gd name="T31" fmla="*/ 46 h 109"/>
                <a:gd name="T32" fmla="*/ 109 w 109"/>
                <a:gd name="T33" fmla="*/ 58 h 109"/>
                <a:gd name="T34" fmla="*/ 106 w 109"/>
                <a:gd name="T35" fmla="*/ 73 h 109"/>
                <a:gd name="T36" fmla="*/ 97 w 109"/>
                <a:gd name="T37" fmla="*/ 89 h 109"/>
                <a:gd name="T38" fmla="*/ 85 w 109"/>
                <a:gd name="T39" fmla="*/ 100 h 109"/>
                <a:gd name="T40" fmla="*/ 68 w 109"/>
                <a:gd name="T41" fmla="*/ 107 h 109"/>
                <a:gd name="T42" fmla="*/ 54 w 109"/>
                <a:gd name="T43" fmla="*/ 109 h 109"/>
                <a:gd name="T44" fmla="*/ 50 w 109"/>
                <a:gd name="T45" fmla="*/ 96 h 109"/>
                <a:gd name="T46" fmla="*/ 60 w 109"/>
                <a:gd name="T47" fmla="*/ 105 h 109"/>
                <a:gd name="T48" fmla="*/ 68 w 109"/>
                <a:gd name="T49" fmla="*/ 93 h 109"/>
                <a:gd name="T50" fmla="*/ 85 w 109"/>
                <a:gd name="T51" fmla="*/ 95 h 109"/>
                <a:gd name="T52" fmla="*/ 88 w 109"/>
                <a:gd name="T53" fmla="*/ 78 h 109"/>
                <a:gd name="T54" fmla="*/ 103 w 109"/>
                <a:gd name="T55" fmla="*/ 69 h 109"/>
                <a:gd name="T56" fmla="*/ 95 w 109"/>
                <a:gd name="T57" fmla="*/ 54 h 109"/>
                <a:gd name="T58" fmla="*/ 94 w 109"/>
                <a:gd name="T59" fmla="*/ 45 h 109"/>
                <a:gd name="T60" fmla="*/ 88 w 109"/>
                <a:gd name="T61" fmla="*/ 31 h 109"/>
                <a:gd name="T62" fmla="*/ 81 w 109"/>
                <a:gd name="T63" fmla="*/ 23 h 109"/>
                <a:gd name="T64" fmla="*/ 68 w 109"/>
                <a:gd name="T65" fmla="*/ 16 h 109"/>
                <a:gd name="T66" fmla="*/ 57 w 109"/>
                <a:gd name="T67" fmla="*/ 14 h 109"/>
                <a:gd name="T68" fmla="*/ 44 w 109"/>
                <a:gd name="T69" fmla="*/ 5 h 109"/>
                <a:gd name="T70" fmla="*/ 34 w 109"/>
                <a:gd name="T71" fmla="*/ 19 h 109"/>
                <a:gd name="T72" fmla="*/ 17 w 109"/>
                <a:gd name="T73" fmla="*/ 21 h 109"/>
                <a:gd name="T74" fmla="*/ 17 w 109"/>
                <a:gd name="T75" fmla="*/ 38 h 109"/>
                <a:gd name="T76" fmla="*/ 4 w 109"/>
                <a:gd name="T77" fmla="*/ 49 h 109"/>
                <a:gd name="T78" fmla="*/ 14 w 109"/>
                <a:gd name="T79" fmla="*/ 59 h 109"/>
                <a:gd name="T80" fmla="*/ 7 w 109"/>
                <a:gd name="T81" fmla="*/ 71 h 109"/>
                <a:gd name="T82" fmla="*/ 22 w 109"/>
                <a:gd name="T83" fmla="*/ 79 h 109"/>
                <a:gd name="T84" fmla="*/ 26 w 109"/>
                <a:gd name="T85" fmla="*/ 96 h 109"/>
                <a:gd name="T86" fmla="*/ 54 w 109"/>
                <a:gd name="T87" fmla="*/ 82 h 109"/>
                <a:gd name="T88" fmla="*/ 82 w 109"/>
                <a:gd name="T89" fmla="*/ 51 h 109"/>
                <a:gd name="T90" fmla="*/ 54 w 109"/>
                <a:gd name="T91" fmla="*/ 82 h 109"/>
                <a:gd name="T92" fmla="*/ 31 w 109"/>
                <a:gd name="T93" fmla="*/ 57 h 109"/>
                <a:gd name="T94" fmla="*/ 78 w 109"/>
                <a:gd name="T95" fmla="*/ 5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" h="109">
                  <a:moveTo>
                    <a:pt x="54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7" y="99"/>
                    <a:pt x="44" y="99"/>
                    <a:pt x="42" y="98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5"/>
                    <a:pt x="34" y="105"/>
                    <a:pt x="34" y="105"/>
                  </a:cubicBezTo>
                  <a:cubicBezTo>
                    <a:pt x="30" y="103"/>
                    <a:pt x="26" y="101"/>
                    <a:pt x="22" y="99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2" y="86"/>
                    <a:pt x="20" y="84"/>
                    <a:pt x="1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6" y="79"/>
                    <a:pt x="4" y="75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2"/>
                    <a:pt x="10" y="61"/>
                    <a:pt x="10" y="60"/>
                  </a:cubicBezTo>
                  <a:cubicBezTo>
                    <a:pt x="10" y="59"/>
                    <a:pt x="9" y="58"/>
                    <a:pt x="9" y="5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6"/>
                    <a:pt x="1" y="42"/>
                    <a:pt x="3" y="38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3"/>
                    <a:pt x="16" y="32"/>
                    <a:pt x="17" y="3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16"/>
                    <a:pt x="19" y="13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4"/>
                    <a:pt x="37" y="13"/>
                    <a:pt x="39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1"/>
                    <a:pt x="46" y="1"/>
                    <a:pt x="48" y="1"/>
                  </a:cubicBezTo>
                  <a:cubicBezTo>
                    <a:pt x="50" y="0"/>
                    <a:pt x="52" y="0"/>
                    <a:pt x="5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4" y="11"/>
                    <a:pt x="66" y="11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9" y="6"/>
                    <a:pt x="83" y="8"/>
                    <a:pt x="87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7" y="23"/>
                    <a:pt x="88" y="25"/>
                    <a:pt x="90" y="2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3" y="30"/>
                    <a:pt x="105" y="34"/>
                    <a:pt x="106" y="38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9" y="47"/>
                    <a:pt x="99" y="48"/>
                    <a:pt x="99" y="49"/>
                  </a:cubicBezTo>
                  <a:cubicBezTo>
                    <a:pt x="99" y="51"/>
                    <a:pt x="99" y="52"/>
                    <a:pt x="99" y="53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08" y="63"/>
                    <a:pt x="108" y="68"/>
                    <a:pt x="106" y="72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4" y="76"/>
                    <a:pt x="93" y="78"/>
                    <a:pt x="92" y="8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3" y="93"/>
                    <a:pt x="90" y="96"/>
                    <a:pt x="86" y="99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5"/>
                    <a:pt x="72" y="96"/>
                    <a:pt x="70" y="9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65" y="108"/>
                    <a:pt x="63" y="109"/>
                    <a:pt x="61" y="109"/>
                  </a:cubicBezTo>
                  <a:cubicBezTo>
                    <a:pt x="59" y="109"/>
                    <a:pt x="57" y="109"/>
                    <a:pt x="54" y="109"/>
                  </a:cubicBezTo>
                  <a:close/>
                  <a:moveTo>
                    <a:pt x="41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45" y="95"/>
                    <a:pt x="48" y="95"/>
                    <a:pt x="50" y="96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7" y="105"/>
                    <a:pt x="59" y="105"/>
                    <a:pt x="60" y="105"/>
                  </a:cubicBezTo>
                  <a:cubicBezTo>
                    <a:pt x="62" y="105"/>
                    <a:pt x="63" y="104"/>
                    <a:pt x="65" y="10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70" y="93"/>
                    <a:pt x="73" y="92"/>
                    <a:pt x="7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87" y="93"/>
                    <a:pt x="90" y="91"/>
                    <a:pt x="92" y="88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90" y="76"/>
                    <a:pt x="91" y="74"/>
                    <a:pt x="92" y="71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4" y="66"/>
                    <a:pt x="104" y="63"/>
                    <a:pt x="105" y="60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5" y="53"/>
                    <a:pt x="95" y="51"/>
                    <a:pt x="95" y="50"/>
                  </a:cubicBezTo>
                  <a:cubicBezTo>
                    <a:pt x="95" y="49"/>
                    <a:pt x="95" y="47"/>
                    <a:pt x="95" y="46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1" y="35"/>
                    <a:pt x="100" y="32"/>
                    <a:pt x="9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6" y="28"/>
                    <a:pt x="84" y="26"/>
                    <a:pt x="82" y="24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1" y="11"/>
                    <a:pt x="78" y="10"/>
                    <a:pt x="75" y="9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4" y="15"/>
                    <a:pt x="61" y="14"/>
                    <a:pt x="59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0" y="4"/>
                    <a:pt x="49" y="5"/>
                  </a:cubicBezTo>
                  <a:cubicBezTo>
                    <a:pt x="47" y="5"/>
                    <a:pt x="46" y="5"/>
                    <a:pt x="44" y="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7"/>
                    <a:pt x="36" y="18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16"/>
                    <a:pt x="19" y="18"/>
                    <a:pt x="17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3"/>
                    <a:pt x="18" y="36"/>
                    <a:pt x="17" y="3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3"/>
                    <a:pt x="5" y="46"/>
                    <a:pt x="4" y="49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7"/>
                    <a:pt x="13" y="58"/>
                    <a:pt x="14" y="59"/>
                  </a:cubicBezTo>
                  <a:cubicBezTo>
                    <a:pt x="14" y="61"/>
                    <a:pt x="14" y="62"/>
                    <a:pt x="14" y="63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8" y="74"/>
                    <a:pt x="9" y="77"/>
                    <a:pt x="11" y="80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3" y="81"/>
                    <a:pt x="25" y="83"/>
                    <a:pt x="27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8" y="98"/>
                    <a:pt x="31" y="99"/>
                    <a:pt x="34" y="101"/>
                  </a:cubicBezTo>
                  <a:lnTo>
                    <a:pt x="41" y="94"/>
                  </a:lnTo>
                  <a:close/>
                  <a:moveTo>
                    <a:pt x="54" y="82"/>
                  </a:moveTo>
                  <a:cubicBezTo>
                    <a:pt x="40" y="82"/>
                    <a:pt x="29" y="72"/>
                    <a:pt x="27" y="58"/>
                  </a:cubicBezTo>
                  <a:cubicBezTo>
                    <a:pt x="25" y="43"/>
                    <a:pt x="36" y="29"/>
                    <a:pt x="51" y="27"/>
                  </a:cubicBezTo>
                  <a:cubicBezTo>
                    <a:pt x="67" y="26"/>
                    <a:pt x="80" y="37"/>
                    <a:pt x="82" y="51"/>
                  </a:cubicBezTo>
                  <a:cubicBezTo>
                    <a:pt x="83" y="59"/>
                    <a:pt x="81" y="66"/>
                    <a:pt x="76" y="72"/>
                  </a:cubicBezTo>
                  <a:cubicBezTo>
                    <a:pt x="71" y="78"/>
                    <a:pt x="65" y="81"/>
                    <a:pt x="58" y="82"/>
                  </a:cubicBezTo>
                  <a:cubicBezTo>
                    <a:pt x="56" y="82"/>
                    <a:pt x="55" y="82"/>
                    <a:pt x="54" y="82"/>
                  </a:cubicBezTo>
                  <a:close/>
                  <a:moveTo>
                    <a:pt x="54" y="31"/>
                  </a:moveTo>
                  <a:cubicBezTo>
                    <a:pt x="54" y="31"/>
                    <a:pt x="53" y="31"/>
                    <a:pt x="52" y="31"/>
                  </a:cubicBezTo>
                  <a:cubicBezTo>
                    <a:pt x="39" y="33"/>
                    <a:pt x="30" y="44"/>
                    <a:pt x="31" y="57"/>
                  </a:cubicBezTo>
                  <a:cubicBezTo>
                    <a:pt x="33" y="70"/>
                    <a:pt x="44" y="80"/>
                    <a:pt x="57" y="78"/>
                  </a:cubicBezTo>
                  <a:cubicBezTo>
                    <a:pt x="63" y="77"/>
                    <a:pt x="69" y="74"/>
                    <a:pt x="73" y="69"/>
                  </a:cubicBezTo>
                  <a:cubicBezTo>
                    <a:pt x="77" y="64"/>
                    <a:pt x="78" y="58"/>
                    <a:pt x="78" y="52"/>
                  </a:cubicBezTo>
                  <a:cubicBezTo>
                    <a:pt x="76" y="40"/>
                    <a:pt x="66" y="31"/>
                    <a:pt x="54" y="31"/>
                  </a:cubicBezTo>
                  <a:close/>
                </a:path>
              </a:pathLst>
            </a:cu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0" name="Group 147"/>
          <p:cNvGrpSpPr/>
          <p:nvPr/>
        </p:nvGrpSpPr>
        <p:grpSpPr>
          <a:xfrm>
            <a:off x="2257503" y="5472949"/>
            <a:ext cx="441325" cy="771525"/>
            <a:chOff x="5233988" y="4200525"/>
            <a:chExt cx="441325" cy="771525"/>
          </a:xfrm>
        </p:grpSpPr>
        <p:sp>
          <p:nvSpPr>
            <p:cNvPr id="171" name="Freeform 146"/>
            <p:cNvSpPr>
              <a:spLocks noEditPoints="1"/>
            </p:cNvSpPr>
            <p:nvPr/>
          </p:nvSpPr>
          <p:spPr bwMode="auto">
            <a:xfrm>
              <a:off x="5233988" y="4200525"/>
              <a:ext cx="441325" cy="771525"/>
            </a:xfrm>
            <a:custGeom>
              <a:avLst/>
              <a:gdLst>
                <a:gd name="T0" fmla="*/ 105 w 118"/>
                <a:gd name="T1" fmla="*/ 206 h 206"/>
                <a:gd name="T2" fmla="*/ 13 w 118"/>
                <a:gd name="T3" fmla="*/ 206 h 206"/>
                <a:gd name="T4" fmla="*/ 0 w 118"/>
                <a:gd name="T5" fmla="*/ 192 h 206"/>
                <a:gd name="T6" fmla="*/ 0 w 118"/>
                <a:gd name="T7" fmla="*/ 13 h 206"/>
                <a:gd name="T8" fmla="*/ 13 w 118"/>
                <a:gd name="T9" fmla="*/ 0 h 206"/>
                <a:gd name="T10" fmla="*/ 105 w 118"/>
                <a:gd name="T11" fmla="*/ 0 h 206"/>
                <a:gd name="T12" fmla="*/ 118 w 118"/>
                <a:gd name="T13" fmla="*/ 13 h 206"/>
                <a:gd name="T14" fmla="*/ 118 w 118"/>
                <a:gd name="T15" fmla="*/ 192 h 206"/>
                <a:gd name="T16" fmla="*/ 105 w 118"/>
                <a:gd name="T17" fmla="*/ 206 h 206"/>
                <a:gd name="T18" fmla="*/ 13 w 118"/>
                <a:gd name="T19" fmla="*/ 4 h 206"/>
                <a:gd name="T20" fmla="*/ 4 w 118"/>
                <a:gd name="T21" fmla="*/ 13 h 206"/>
                <a:gd name="T22" fmla="*/ 4 w 118"/>
                <a:gd name="T23" fmla="*/ 192 h 206"/>
                <a:gd name="T24" fmla="*/ 13 w 118"/>
                <a:gd name="T25" fmla="*/ 202 h 206"/>
                <a:gd name="T26" fmla="*/ 105 w 118"/>
                <a:gd name="T27" fmla="*/ 202 h 206"/>
                <a:gd name="T28" fmla="*/ 114 w 118"/>
                <a:gd name="T29" fmla="*/ 192 h 206"/>
                <a:gd name="T30" fmla="*/ 114 w 118"/>
                <a:gd name="T31" fmla="*/ 13 h 206"/>
                <a:gd name="T32" fmla="*/ 105 w 118"/>
                <a:gd name="T33" fmla="*/ 4 h 206"/>
                <a:gd name="T34" fmla="*/ 13 w 118"/>
                <a:gd name="T35" fmla="*/ 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206">
                  <a:moveTo>
                    <a:pt x="105" y="206"/>
                  </a:moveTo>
                  <a:cubicBezTo>
                    <a:pt x="13" y="206"/>
                    <a:pt x="13" y="206"/>
                    <a:pt x="13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12" y="0"/>
                    <a:pt x="118" y="6"/>
                    <a:pt x="118" y="13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18" y="200"/>
                    <a:pt x="112" y="206"/>
                    <a:pt x="105" y="206"/>
                  </a:cubicBezTo>
                  <a:close/>
                  <a:moveTo>
                    <a:pt x="13" y="4"/>
                  </a:moveTo>
                  <a:cubicBezTo>
                    <a:pt x="8" y="4"/>
                    <a:pt x="4" y="8"/>
                    <a:pt x="4" y="13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4" y="198"/>
                    <a:pt x="8" y="202"/>
                    <a:pt x="13" y="202"/>
                  </a:cubicBezTo>
                  <a:cubicBezTo>
                    <a:pt x="105" y="202"/>
                    <a:pt x="105" y="202"/>
                    <a:pt x="105" y="202"/>
                  </a:cubicBezTo>
                  <a:cubicBezTo>
                    <a:pt x="110" y="202"/>
                    <a:pt x="114" y="198"/>
                    <a:pt x="114" y="192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8"/>
                    <a:pt x="110" y="4"/>
                    <a:pt x="105" y="4"/>
                  </a:cubicBezTo>
                  <a:lnTo>
                    <a:pt x="13" y="4"/>
                  </a:lnTo>
                  <a:close/>
                </a:path>
              </a:pathLst>
            </a:cu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47"/>
            <p:cNvSpPr>
              <a:spLocks noEditPoints="1"/>
            </p:cNvSpPr>
            <p:nvPr/>
          </p:nvSpPr>
          <p:spPr bwMode="auto">
            <a:xfrm>
              <a:off x="5233988" y="4289425"/>
              <a:ext cx="441325" cy="574675"/>
            </a:xfrm>
            <a:custGeom>
              <a:avLst/>
              <a:gdLst>
                <a:gd name="T0" fmla="*/ 278 w 278"/>
                <a:gd name="T1" fmla="*/ 362 h 362"/>
                <a:gd name="T2" fmla="*/ 0 w 278"/>
                <a:gd name="T3" fmla="*/ 362 h 362"/>
                <a:gd name="T4" fmla="*/ 0 w 278"/>
                <a:gd name="T5" fmla="*/ 0 h 362"/>
                <a:gd name="T6" fmla="*/ 278 w 278"/>
                <a:gd name="T7" fmla="*/ 0 h 362"/>
                <a:gd name="T8" fmla="*/ 278 w 278"/>
                <a:gd name="T9" fmla="*/ 362 h 362"/>
                <a:gd name="T10" fmla="*/ 10 w 278"/>
                <a:gd name="T11" fmla="*/ 352 h 362"/>
                <a:gd name="T12" fmla="*/ 269 w 278"/>
                <a:gd name="T13" fmla="*/ 352 h 362"/>
                <a:gd name="T14" fmla="*/ 269 w 278"/>
                <a:gd name="T15" fmla="*/ 10 h 362"/>
                <a:gd name="T16" fmla="*/ 10 w 278"/>
                <a:gd name="T17" fmla="*/ 10 h 362"/>
                <a:gd name="T18" fmla="*/ 10 w 278"/>
                <a:gd name="T19" fmla="*/ 35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362">
                  <a:moveTo>
                    <a:pt x="278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362"/>
                  </a:lnTo>
                  <a:close/>
                  <a:moveTo>
                    <a:pt x="10" y="352"/>
                  </a:moveTo>
                  <a:lnTo>
                    <a:pt x="269" y="352"/>
                  </a:lnTo>
                  <a:lnTo>
                    <a:pt x="269" y="10"/>
                  </a:lnTo>
                  <a:lnTo>
                    <a:pt x="10" y="10"/>
                  </a:lnTo>
                  <a:lnTo>
                    <a:pt x="10" y="352"/>
                  </a:lnTo>
                  <a:close/>
                </a:path>
              </a:pathLst>
            </a:cu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Rectangle 148"/>
            <p:cNvSpPr>
              <a:spLocks noChangeArrowheads="1"/>
            </p:cNvSpPr>
            <p:nvPr/>
          </p:nvSpPr>
          <p:spPr bwMode="auto">
            <a:xfrm>
              <a:off x="5383213" y="4248150"/>
              <a:ext cx="142875" cy="15875"/>
            </a:xfrm>
            <a:prstGeom prst="rect">
              <a:avLst/>
            </a:pr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49"/>
            <p:cNvSpPr>
              <a:spLocks/>
            </p:cNvSpPr>
            <p:nvPr/>
          </p:nvSpPr>
          <p:spPr bwMode="auto">
            <a:xfrm>
              <a:off x="5476876" y="4338638"/>
              <a:ext cx="150813" cy="104775"/>
            </a:xfrm>
            <a:custGeom>
              <a:avLst/>
              <a:gdLst>
                <a:gd name="T0" fmla="*/ 38 w 40"/>
                <a:gd name="T1" fmla="*/ 28 h 28"/>
                <a:gd name="T2" fmla="*/ 36 w 40"/>
                <a:gd name="T3" fmla="*/ 26 h 28"/>
                <a:gd name="T4" fmla="*/ 36 w 40"/>
                <a:gd name="T5" fmla="*/ 4 h 28"/>
                <a:gd name="T6" fmla="*/ 2 w 40"/>
                <a:gd name="T7" fmla="*/ 4 h 28"/>
                <a:gd name="T8" fmla="*/ 0 w 40"/>
                <a:gd name="T9" fmla="*/ 2 h 28"/>
                <a:gd name="T10" fmla="*/ 2 w 40"/>
                <a:gd name="T11" fmla="*/ 0 h 28"/>
                <a:gd name="T12" fmla="*/ 38 w 40"/>
                <a:gd name="T13" fmla="*/ 0 h 28"/>
                <a:gd name="T14" fmla="*/ 40 w 40"/>
                <a:gd name="T15" fmla="*/ 2 h 28"/>
                <a:gd name="T16" fmla="*/ 40 w 40"/>
                <a:gd name="T17" fmla="*/ 26 h 28"/>
                <a:gd name="T18" fmla="*/ 38 w 40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8">
                  <a:moveTo>
                    <a:pt x="38" y="28"/>
                  </a:moveTo>
                  <a:cubicBezTo>
                    <a:pt x="36" y="28"/>
                    <a:pt x="36" y="27"/>
                    <a:pt x="36" y="2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7"/>
                    <a:pt x="39" y="28"/>
                    <a:pt x="38" y="28"/>
                  </a:cubicBezTo>
                  <a:close/>
                </a:path>
              </a:pathLst>
            </a:cu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50"/>
            <p:cNvSpPr>
              <a:spLocks noEditPoints="1"/>
            </p:cNvSpPr>
            <p:nvPr/>
          </p:nvSpPr>
          <p:spPr bwMode="auto">
            <a:xfrm>
              <a:off x="5424488" y="4883150"/>
              <a:ext cx="57150" cy="55563"/>
            </a:xfrm>
            <a:custGeom>
              <a:avLst/>
              <a:gdLst>
                <a:gd name="T0" fmla="*/ 13 w 15"/>
                <a:gd name="T1" fmla="*/ 15 h 15"/>
                <a:gd name="T2" fmla="*/ 2 w 15"/>
                <a:gd name="T3" fmla="*/ 15 h 15"/>
                <a:gd name="T4" fmla="*/ 0 w 15"/>
                <a:gd name="T5" fmla="*/ 13 h 15"/>
                <a:gd name="T6" fmla="*/ 0 w 15"/>
                <a:gd name="T7" fmla="*/ 2 h 15"/>
                <a:gd name="T8" fmla="*/ 2 w 15"/>
                <a:gd name="T9" fmla="*/ 0 h 15"/>
                <a:gd name="T10" fmla="*/ 13 w 15"/>
                <a:gd name="T11" fmla="*/ 0 h 15"/>
                <a:gd name="T12" fmla="*/ 13 w 15"/>
                <a:gd name="T13" fmla="*/ 0 h 15"/>
                <a:gd name="T14" fmla="*/ 15 w 15"/>
                <a:gd name="T15" fmla="*/ 0 h 15"/>
                <a:gd name="T16" fmla="*/ 15 w 15"/>
                <a:gd name="T17" fmla="*/ 2 h 15"/>
                <a:gd name="T18" fmla="*/ 15 w 15"/>
                <a:gd name="T19" fmla="*/ 13 h 15"/>
                <a:gd name="T20" fmla="*/ 13 w 15"/>
                <a:gd name="T21" fmla="*/ 15 h 15"/>
                <a:gd name="T22" fmla="*/ 4 w 15"/>
                <a:gd name="T23" fmla="*/ 11 h 15"/>
                <a:gd name="T24" fmla="*/ 11 w 15"/>
                <a:gd name="T25" fmla="*/ 11 h 15"/>
                <a:gd name="T26" fmla="*/ 11 w 15"/>
                <a:gd name="T27" fmla="*/ 4 h 15"/>
                <a:gd name="T28" fmla="*/ 4 w 15"/>
                <a:gd name="T29" fmla="*/ 4 h 15"/>
                <a:gd name="T30" fmla="*/ 4 w 15"/>
                <a:gd name="T31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5">
                  <a:moveTo>
                    <a:pt x="1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4" y="15"/>
                    <a:pt x="13" y="15"/>
                  </a:cubicBezTo>
                  <a:close/>
                  <a:moveTo>
                    <a:pt x="4" y="11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6" name="Group 6"/>
          <p:cNvGrpSpPr/>
          <p:nvPr/>
        </p:nvGrpSpPr>
        <p:grpSpPr>
          <a:xfrm>
            <a:off x="2935317" y="5414394"/>
            <a:ext cx="1757600" cy="787401"/>
            <a:chOff x="2944458" y="4200525"/>
            <a:chExt cx="1757600" cy="787401"/>
          </a:xfrm>
        </p:grpSpPr>
        <p:sp>
          <p:nvSpPr>
            <p:cNvPr id="177" name="Rectangle 14"/>
            <p:cNvSpPr>
              <a:spLocks/>
            </p:cNvSpPr>
            <p:nvPr/>
          </p:nvSpPr>
          <p:spPr bwMode="auto">
            <a:xfrm>
              <a:off x="2944459" y="4431634"/>
              <a:ext cx="1757599" cy="55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t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IOS iPhone</a:t>
              </a:r>
              <a:r>
                <a:rPr lang="zh-CN" altLang="en-US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、</a:t>
              </a:r>
              <a:r>
                <a:rPr lang="en-US" altLang="zh-CN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Android.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Navigation, Activity module, Promotion and Room amenities order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78" name="Rectangle 14"/>
            <p:cNvSpPr>
              <a:spLocks/>
            </p:cNvSpPr>
            <p:nvPr/>
          </p:nvSpPr>
          <p:spPr bwMode="auto">
            <a:xfrm>
              <a:off x="2944458" y="4200525"/>
              <a:ext cx="1476919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1.6</a:t>
              </a:r>
              <a:endParaRPr 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179" name="Group 8"/>
          <p:cNvGrpSpPr/>
          <p:nvPr/>
        </p:nvGrpSpPr>
        <p:grpSpPr>
          <a:xfrm>
            <a:off x="5789887" y="5414394"/>
            <a:ext cx="1757599" cy="787401"/>
            <a:chOff x="5799028" y="4200525"/>
            <a:chExt cx="1757599" cy="787401"/>
          </a:xfrm>
        </p:grpSpPr>
        <p:sp>
          <p:nvSpPr>
            <p:cNvPr id="180" name="Rectangle 14"/>
            <p:cNvSpPr>
              <a:spLocks/>
            </p:cNvSpPr>
            <p:nvPr/>
          </p:nvSpPr>
          <p:spPr bwMode="auto">
            <a:xfrm>
              <a:off x="5799028" y="4431634"/>
              <a:ext cx="1757599" cy="55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t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New revision, real-time room status, booking engine, self check-in/out, Property life, Social media sharing.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81" name="Rectangle 14"/>
            <p:cNvSpPr>
              <a:spLocks/>
            </p:cNvSpPr>
            <p:nvPr/>
          </p:nvSpPr>
          <p:spPr bwMode="auto">
            <a:xfrm>
              <a:off x="5842471" y="4200525"/>
              <a:ext cx="1554945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2</a:t>
              </a:r>
              <a:endParaRPr 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50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8" grpId="0"/>
      <p:bldP spid="163" grpId="0"/>
      <p:bldP spid="164" grpId="0"/>
      <p:bldP spid="165" grpId="0"/>
      <p:bldP spid="1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01" y="0"/>
            <a:ext cx="10288002" cy="685799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" name="文本框 8">
            <a:hlinkClick r:id="rId6"/>
          </p:cNvPr>
          <p:cNvSpPr txBox="1"/>
          <p:nvPr/>
        </p:nvSpPr>
        <p:spPr>
          <a:xfrm>
            <a:off x="7028234" y="542336"/>
            <a:ext cx="1784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720°Panoramic viewing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74937" y="199587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手机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90660" y="1479430"/>
            <a:ext cx="4123096" cy="5378570"/>
          </a:xfrm>
          <a:prstGeom prst="rect">
            <a:avLst/>
          </a:prstGeom>
        </p:spPr>
      </p:pic>
      <p:pic>
        <p:nvPicPr>
          <p:cNvPr id="3" name="2016-11-15_11_56_28_0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77687" y="2079127"/>
            <a:ext cx="1785937" cy="31749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687" y="2079126"/>
            <a:ext cx="1787388" cy="317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9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40"/>
          <a:stretch/>
        </p:blipFill>
        <p:spPr>
          <a:xfrm>
            <a:off x="0" y="0"/>
            <a:ext cx="9155994" cy="6858001"/>
          </a:xfrm>
          <a:prstGeom prst="rect">
            <a:avLst/>
          </a:prstGeom>
        </p:spPr>
      </p:pic>
      <p:sp>
        <p:nvSpPr>
          <p:cNvPr id="106" name="Title 13"/>
          <p:cNvSpPr txBox="1">
            <a:spLocks/>
          </p:cNvSpPr>
          <p:nvPr/>
        </p:nvSpPr>
        <p:spPr>
          <a:xfrm>
            <a:off x="5182677" y="1626954"/>
            <a:ext cx="3616720" cy="9413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defTabSz="342900">
              <a:spcBef>
                <a:spcPts val="0"/>
              </a:spcBef>
            </a:pPr>
            <a:r>
              <a:rPr lang="en-US" altLang="zh-CN" sz="3000" b="1" dirty="0" err="1">
                <a:solidFill>
                  <a:schemeClr val="bg1"/>
                </a:solidFill>
                <a:latin typeface="Lato" panose="020F0502020204030203" pitchFamily="34" charset="0"/>
              </a:rPr>
              <a:t>iService</a:t>
            </a:r>
            <a:r>
              <a:rPr lang="en-US" sz="3000" b="1" dirty="0">
                <a:solidFill>
                  <a:schemeClr val="bg1"/>
                </a:solidFill>
                <a:latin typeface="Lato" panose="020F0502020204030203" pitchFamily="34" charset="0"/>
              </a:rPr>
              <a:t> APP </a:t>
            </a:r>
          </a:p>
          <a:p>
            <a:pPr defTabSz="342900">
              <a:spcBef>
                <a:spcPts val="0"/>
              </a:spcBef>
            </a:pPr>
            <a:r>
              <a:rPr lang="en-US" sz="3000" b="1" dirty="0">
                <a:solidFill>
                  <a:schemeClr val="bg1"/>
                </a:solidFill>
                <a:latin typeface="Lato" panose="020F0502020204030203" pitchFamily="34" charset="0"/>
              </a:rPr>
              <a:t>SCREEN</a:t>
            </a:r>
          </a:p>
        </p:txBody>
      </p:sp>
      <p:sp>
        <p:nvSpPr>
          <p:cNvPr id="107" name="Content Placeholder 2"/>
          <p:cNvSpPr txBox="1">
            <a:spLocks/>
          </p:cNvSpPr>
          <p:nvPr/>
        </p:nvSpPr>
        <p:spPr>
          <a:xfrm>
            <a:off x="5187041" y="2527818"/>
            <a:ext cx="3612356" cy="274424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numCol="1" spcCol="2743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125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Technology at your fingertips</a:t>
            </a:r>
          </a:p>
          <a:p>
            <a:pPr marL="0" indent="0">
              <a:buNone/>
            </a:pPr>
            <a:endParaRPr lang="en-US" sz="1125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 rot="18900000">
            <a:off x="-1199838" y="3299268"/>
            <a:ext cx="1356041" cy="2541635"/>
            <a:chOff x="4328569" y="-1844045"/>
            <a:chExt cx="1808054" cy="3388847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 rot="18900000">
            <a:off x="666370" y="5201614"/>
            <a:ext cx="1356041" cy="2541635"/>
            <a:chOff x="4328569" y="-1844045"/>
            <a:chExt cx="1808054" cy="3388847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18900000">
            <a:off x="-1065882" y="1354217"/>
            <a:ext cx="1356041" cy="2541635"/>
            <a:chOff x="4328569" y="-1844045"/>
            <a:chExt cx="1808054" cy="3388847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70" name="Rectangle 69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 rot="18900000">
            <a:off x="800326" y="3256564"/>
            <a:ext cx="1356041" cy="2541635"/>
            <a:chOff x="4328569" y="-1844045"/>
            <a:chExt cx="1808054" cy="3388847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 rot="18900000">
            <a:off x="-913320" y="-569822"/>
            <a:ext cx="1356041" cy="2541635"/>
            <a:chOff x="4328569" y="-1844045"/>
            <a:chExt cx="1808054" cy="3388847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90" name="Rectangle 89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 rot="18900000">
            <a:off x="952888" y="1332525"/>
            <a:ext cx="1356041" cy="2541635"/>
            <a:chOff x="4328569" y="-1844045"/>
            <a:chExt cx="1808054" cy="3388847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16" name="Rectangle 115"/>
            <p:cNvSpPr/>
            <p:nvPr/>
          </p:nvSpPr>
          <p:spPr>
            <a:xfrm>
              <a:off x="4518427" y="-1381566"/>
              <a:ext cx="1413567" cy="2501354"/>
            </a:xfrm>
            <a:prstGeom prst="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 rot="18900000">
            <a:off x="2899110" y="3265402"/>
            <a:ext cx="1356041" cy="2541635"/>
            <a:chOff x="4328569" y="-1844045"/>
            <a:chExt cx="1808054" cy="3388847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19" name="Rectangle 118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 rot="18900000">
            <a:off x="1344132" y="-367270"/>
            <a:ext cx="1356041" cy="2541635"/>
            <a:chOff x="4328569" y="-1844045"/>
            <a:chExt cx="1808054" cy="3388847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25" name="Rectangle 124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 rot="18900000">
            <a:off x="3210340" y="1535077"/>
            <a:ext cx="1356041" cy="2541635"/>
            <a:chOff x="4328569" y="-1844045"/>
            <a:chExt cx="1808054" cy="3388847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 rot="18900000">
            <a:off x="5156561" y="3467954"/>
            <a:ext cx="1356041" cy="2541635"/>
            <a:chOff x="4328569" y="-1844045"/>
            <a:chExt cx="1808054" cy="3388847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 rot="18900000">
            <a:off x="7022769" y="5370301"/>
            <a:ext cx="1356041" cy="2541635"/>
            <a:chOff x="4328569" y="-1844045"/>
            <a:chExt cx="1808054" cy="3388847"/>
          </a:xfrm>
        </p:grpSpPr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34" name="Rectangle 133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 rot="18900000">
            <a:off x="6954790" y="3204303"/>
            <a:ext cx="1356041" cy="2541635"/>
            <a:chOff x="4328569" y="-1844045"/>
            <a:chExt cx="1808054" cy="3388847"/>
          </a:xfrm>
        </p:grpSpPr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37" name="Rectangle 136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8820997" y="5106649"/>
            <a:ext cx="1356041" cy="2541635"/>
            <a:chOff x="4328569" y="-1844045"/>
            <a:chExt cx="1808054" cy="3388847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40" name="Rectangle 139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 rot="18900000">
            <a:off x="8768152" y="2952397"/>
            <a:ext cx="1356041" cy="2541635"/>
            <a:chOff x="4328569" y="-1844045"/>
            <a:chExt cx="1808054" cy="3388847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43" name="Rectangle 142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 rot="18900000">
            <a:off x="2747325" y="5201746"/>
            <a:ext cx="1356041" cy="2541635"/>
            <a:chOff x="4328569" y="-1844045"/>
            <a:chExt cx="1808054" cy="3388847"/>
          </a:xfrm>
        </p:grpSpPr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46" name="Rectangle 145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Group 116"/>
          <p:cNvGrpSpPr/>
          <p:nvPr/>
        </p:nvGrpSpPr>
        <p:grpSpPr>
          <a:xfrm rot="18900000">
            <a:off x="4856005" y="5201614"/>
            <a:ext cx="1356041" cy="2541635"/>
            <a:chOff x="4328569" y="-1844045"/>
            <a:chExt cx="1808054" cy="3388847"/>
          </a:xfrm>
        </p:grpSpPr>
        <p:pic>
          <p:nvPicPr>
            <p:cNvPr id="54" name="Picture 1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55" name="Rectangle 118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4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93" y="676655"/>
            <a:ext cx="1531100" cy="286829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34" y="1103078"/>
            <a:ext cx="1074909" cy="1910949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3778244" y="199587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4" name="手机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84" y="773953"/>
            <a:ext cx="1276113" cy="2676884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" y="823301"/>
            <a:ext cx="1340990" cy="2721653"/>
          </a:xfrm>
          <a:prstGeom prst="rect">
            <a:avLst/>
          </a:prstGeom>
        </p:spPr>
      </p:pic>
      <p:pic>
        <p:nvPicPr>
          <p:cNvPr id="96" name="图片 95" descr="ipad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" y="2990823"/>
            <a:ext cx="4351426" cy="3867177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15" y="4028812"/>
            <a:ext cx="3135230" cy="229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03" y="1133253"/>
            <a:ext cx="1182233" cy="2101748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59" y="658160"/>
            <a:ext cx="1643183" cy="3078270"/>
          </a:xfrm>
          <a:prstGeom prst="rect">
            <a:avLst/>
          </a:prstGeom>
        </p:spPr>
      </p:pic>
      <p:pic>
        <p:nvPicPr>
          <p:cNvPr id="106" name="图片 105" descr="ipad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472" y="3014027"/>
            <a:ext cx="4351426" cy="3867177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62" y="4055076"/>
            <a:ext cx="3134619" cy="22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-13446" y="-1"/>
            <a:ext cx="9157445" cy="6858001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3942062" y="5721108"/>
            <a:ext cx="4663541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850667" y="531163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 Analysis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949259" y="5787575"/>
            <a:ext cx="2291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Statistics by regional logon-on 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869130" y="5887869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6807402" y="5774077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User Login statistics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684571" y="5885774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800422" y="6277325"/>
            <a:ext cx="1583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Productivity Analysis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794595" y="6025701"/>
            <a:ext cx="2335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Event Conversion Rate Analysis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684571" y="6131040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3930785" y="6033112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User behavior statistics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</a:p>
        </p:txBody>
      </p:sp>
      <p:sp>
        <p:nvSpPr>
          <p:cNvPr id="66" name="椭圆 65"/>
          <p:cNvSpPr/>
          <p:nvPr/>
        </p:nvSpPr>
        <p:spPr>
          <a:xfrm>
            <a:off x="3869130" y="6128258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8" y="1139161"/>
            <a:ext cx="2593033" cy="48576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" y="1946364"/>
            <a:ext cx="1820439" cy="3236336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>
            <a:off x="3919032" y="3330718"/>
            <a:ext cx="472458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831547" y="2961386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Main Modules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27664" y="3628591"/>
            <a:ext cx="1311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Reservation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Room Type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Fire Control Guide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927664" y="3395058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71115" y="3641525"/>
            <a:ext cx="1289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Group Promotions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Group News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Rooms Promotion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6771115" y="3413986"/>
            <a:ext cx="978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Promotions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27665" y="4481203"/>
            <a:ext cx="121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Land Marks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Food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Bank and hospital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Shopping Center</a:t>
            </a:r>
          </a:p>
          <a:p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927664" y="4265509"/>
            <a:ext cx="109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Local Interest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71115" y="4278443"/>
            <a:ext cx="1227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Property Living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846642" y="3498306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6698958" y="3526655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6698957" y="4371782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846642" y="4386612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5143895" y="3628591"/>
            <a:ext cx="1572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Travel information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Facilities Introduction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Room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Open Sans" charset="0"/>
              </a:rPr>
              <a:t>amenities 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143895" y="4476662"/>
            <a:ext cx="1580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Shopping malls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Leisure &amp; entertainment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Tourist information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074253" y="3625820"/>
            <a:ext cx="744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Shops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3962433" y="1832098"/>
            <a:ext cx="475024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846606" y="1390102"/>
            <a:ext cx="234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Functions &amp; Features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445549" y="2558659"/>
            <a:ext cx="126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720°Panoramic Room Viewing</a:t>
            </a:r>
          </a:p>
        </p:txBody>
      </p:sp>
      <p:sp>
        <p:nvSpPr>
          <p:cNvPr id="74" name="椭圆 73"/>
          <p:cNvSpPr/>
          <p:nvPr/>
        </p:nvSpPr>
        <p:spPr>
          <a:xfrm>
            <a:off x="3890042" y="2003547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3934273" y="1909629"/>
            <a:ext cx="79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Booking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968387" y="2003547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6145590" y="1906533"/>
            <a:ext cx="108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Smart Room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6118204" y="2009783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3915569" y="2525092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Shopping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3890504" y="2626660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4958415" y="2529633"/>
            <a:ext cx="1404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Real-Time 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Flight Information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957664" y="2622288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7445550" y="190904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Translate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118666" y="2631659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3915479" y="2219376"/>
            <a:ext cx="106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Self-Service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888093" y="2322626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4982639" y="2215004"/>
            <a:ext cx="1083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Navigations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955253" y="2318254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6143641" y="2224375"/>
            <a:ext cx="1301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Media Sharing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116255" y="2327625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7445549" y="2224753"/>
            <a:ext cx="1160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Address Book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983313" y="1908237"/>
            <a:ext cx="965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Push News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143641" y="2519194"/>
            <a:ext cx="99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Multilingual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779980" y="4555442"/>
            <a:ext cx="118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Property notices and activities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 feed-back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Property Living</a:t>
            </a:r>
          </a:p>
        </p:txBody>
      </p:sp>
      <p:sp>
        <p:nvSpPr>
          <p:cNvPr id="98" name="椭圆 97"/>
          <p:cNvSpPr/>
          <p:nvPr/>
        </p:nvSpPr>
        <p:spPr>
          <a:xfrm>
            <a:off x="7391488" y="2017268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7391488" y="2330920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7391488" y="2656508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/>
          <p:cNvSpPr txBox="1"/>
          <p:nvPr/>
        </p:nvSpPr>
        <p:spPr>
          <a:xfrm>
            <a:off x="3778244" y="199587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667625" y="542336"/>
            <a:ext cx="1145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720B950-4193-495B-87AB-06347B18B93A}"/>
              </a:ext>
            </a:extLst>
          </p:cNvPr>
          <p:cNvSpPr/>
          <p:nvPr/>
        </p:nvSpPr>
        <p:spPr>
          <a:xfrm>
            <a:off x="6688704" y="6376306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5">
            <a:extLst>
              <a:ext uri="{FF2B5EF4-FFF2-40B4-BE49-F238E27FC236}">
                <a16:creationId xmlns:a16="http://schemas.microsoft.com/office/drawing/2014/main" id="{BF54B704-43E0-4C45-A711-9E3C86B33F51}"/>
              </a:ext>
            </a:extLst>
          </p:cNvPr>
          <p:cNvSpPr/>
          <p:nvPr/>
        </p:nvSpPr>
        <p:spPr>
          <a:xfrm>
            <a:off x="3877102" y="6376306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64">
            <a:extLst>
              <a:ext uri="{FF2B5EF4-FFF2-40B4-BE49-F238E27FC236}">
                <a16:creationId xmlns:a16="http://schemas.microsoft.com/office/drawing/2014/main" id="{8EA7881E-B666-4AED-99F7-5598BA9E1ADE}"/>
              </a:ext>
            </a:extLst>
          </p:cNvPr>
          <p:cNvSpPr txBox="1"/>
          <p:nvPr/>
        </p:nvSpPr>
        <p:spPr>
          <a:xfrm>
            <a:off x="3937188" y="6266757"/>
            <a:ext cx="171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Audience background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19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cxnSp>
        <p:nvCxnSpPr>
          <p:cNvPr id="16" name="直接连接符 15"/>
          <p:cNvCxnSpPr>
            <a:cxnSpLocks/>
          </p:cNvCxnSpPr>
          <p:nvPr/>
        </p:nvCxnSpPr>
        <p:spPr>
          <a:xfrm>
            <a:off x="1064496" y="2285820"/>
            <a:ext cx="2021604" cy="843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345373" y="2101154"/>
            <a:ext cx="25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Multi-platform support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9" name="直接连接符 18"/>
          <p:cNvCxnSpPr>
            <a:cxnSpLocks/>
          </p:cNvCxnSpPr>
          <p:nvPr/>
        </p:nvCxnSpPr>
        <p:spPr>
          <a:xfrm>
            <a:off x="6128657" y="2285820"/>
            <a:ext cx="2184332" cy="843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96" y="3547463"/>
            <a:ext cx="811158" cy="753643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165463" y="3541997"/>
            <a:ext cx="473851" cy="836202"/>
            <a:chOff x="3428735" y="3771741"/>
            <a:chExt cx="473851" cy="83620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8735" y="3771741"/>
              <a:ext cx="473851" cy="559203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3449094" y="4330944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IOS</a:t>
              </a:r>
              <a:endPara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54105" y="3541997"/>
            <a:ext cx="596638" cy="759109"/>
            <a:chOff x="7149486" y="3832004"/>
            <a:chExt cx="596638" cy="75910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5057" y="3832004"/>
              <a:ext cx="405496" cy="482110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7149486" y="4314114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</a:t>
              </a:r>
              <a:endPara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64066" y="3541997"/>
            <a:ext cx="734881" cy="718757"/>
            <a:chOff x="4204558" y="5039684"/>
            <a:chExt cx="734881" cy="718757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433" y="5039684"/>
              <a:ext cx="433132" cy="433132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4204558" y="5481442"/>
              <a:ext cx="7348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WeChat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Devices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92243" y="223400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52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94" y="1066739"/>
            <a:ext cx="2593033" cy="485767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43" y="1873942"/>
            <a:ext cx="1820439" cy="323633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3433313" y="2045837"/>
            <a:ext cx="2224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442635" y="3400427"/>
            <a:ext cx="2143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476182" y="3075950"/>
            <a:ext cx="2690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433313" y="4960283"/>
            <a:ext cx="223679" cy="2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584169" y="4258637"/>
            <a:ext cx="16102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4" name="组合1"/>
          <p:cNvGrpSpPr/>
          <p:nvPr/>
        </p:nvGrpSpPr>
        <p:grpSpPr>
          <a:xfrm>
            <a:off x="3015650" y="1870073"/>
            <a:ext cx="426985" cy="351528"/>
            <a:chOff x="3023619" y="1171359"/>
            <a:chExt cx="426985" cy="35152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3112017" y="1171359"/>
              <a:ext cx="338587" cy="351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6" name="等腰三角形 35"/>
            <p:cNvSpPr/>
            <p:nvPr/>
          </p:nvSpPr>
          <p:spPr>
            <a:xfrm rot="16200000">
              <a:off x="2892605" y="1302373"/>
              <a:ext cx="351528" cy="89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2"/>
          <p:cNvGrpSpPr/>
          <p:nvPr/>
        </p:nvGrpSpPr>
        <p:grpSpPr>
          <a:xfrm>
            <a:off x="5745192" y="2898014"/>
            <a:ext cx="447662" cy="355872"/>
            <a:chOff x="5687111" y="1784438"/>
            <a:chExt cx="447662" cy="355872"/>
          </a:xfrm>
          <a:solidFill>
            <a:schemeClr val="accent1">
              <a:lumMod val="75000"/>
            </a:schemeClr>
          </a:solidFill>
        </p:grpSpPr>
        <p:sp>
          <p:nvSpPr>
            <p:cNvPr id="45" name="矩形 44"/>
            <p:cNvSpPr/>
            <p:nvPr/>
          </p:nvSpPr>
          <p:spPr>
            <a:xfrm>
              <a:off x="5687111" y="1788782"/>
              <a:ext cx="358371" cy="351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5910093" y="1911286"/>
              <a:ext cx="351528" cy="978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3"/>
          <p:cNvGrpSpPr/>
          <p:nvPr/>
        </p:nvGrpSpPr>
        <p:grpSpPr>
          <a:xfrm>
            <a:off x="3027292" y="3224663"/>
            <a:ext cx="426985" cy="351528"/>
            <a:chOff x="3018019" y="3209721"/>
            <a:chExt cx="426985" cy="351528"/>
          </a:xfrm>
          <a:solidFill>
            <a:schemeClr val="accent4">
              <a:lumMod val="75000"/>
            </a:schemeClr>
          </a:solidFill>
        </p:grpSpPr>
        <p:sp>
          <p:nvSpPr>
            <p:cNvPr id="48" name="矩形 47"/>
            <p:cNvSpPr/>
            <p:nvPr/>
          </p:nvSpPr>
          <p:spPr>
            <a:xfrm>
              <a:off x="3106417" y="3209721"/>
              <a:ext cx="338587" cy="351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49" name="等腰三角形 48"/>
            <p:cNvSpPr/>
            <p:nvPr/>
          </p:nvSpPr>
          <p:spPr>
            <a:xfrm rot="16200000">
              <a:off x="2887005" y="3340735"/>
              <a:ext cx="351528" cy="89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2"/>
          <p:cNvGrpSpPr/>
          <p:nvPr/>
        </p:nvGrpSpPr>
        <p:grpSpPr>
          <a:xfrm>
            <a:off x="5748011" y="4087431"/>
            <a:ext cx="444843" cy="355872"/>
            <a:chOff x="5687111" y="1784438"/>
            <a:chExt cx="456806" cy="355872"/>
          </a:xfrm>
        </p:grpSpPr>
        <p:sp>
          <p:nvSpPr>
            <p:cNvPr id="51" name="矩形 50"/>
            <p:cNvSpPr/>
            <p:nvPr/>
          </p:nvSpPr>
          <p:spPr>
            <a:xfrm>
              <a:off x="5687111" y="1788782"/>
              <a:ext cx="358371" cy="351528"/>
            </a:xfrm>
            <a:prstGeom prst="rect">
              <a:avLst/>
            </a:prstGeom>
            <a:solidFill>
              <a:srgbClr val="EE7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5919237" y="1911286"/>
              <a:ext cx="351528" cy="97832"/>
            </a:xfrm>
            <a:prstGeom prst="triangle">
              <a:avLst/>
            </a:prstGeom>
            <a:solidFill>
              <a:srgbClr val="EE7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3"/>
          <p:cNvGrpSpPr/>
          <p:nvPr/>
        </p:nvGrpSpPr>
        <p:grpSpPr>
          <a:xfrm>
            <a:off x="3015650" y="4784519"/>
            <a:ext cx="426985" cy="351528"/>
            <a:chOff x="3018019" y="3209721"/>
            <a:chExt cx="426985" cy="351528"/>
          </a:xfrm>
          <a:solidFill>
            <a:schemeClr val="accent6">
              <a:lumMod val="75000"/>
            </a:schemeClr>
          </a:solidFill>
        </p:grpSpPr>
        <p:sp>
          <p:nvSpPr>
            <p:cNvPr id="54" name="矩形 53"/>
            <p:cNvSpPr/>
            <p:nvPr/>
          </p:nvSpPr>
          <p:spPr>
            <a:xfrm>
              <a:off x="3106417" y="3209721"/>
              <a:ext cx="338587" cy="351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2887005" y="3340735"/>
              <a:ext cx="351528" cy="89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T通用功能区"/>
          <p:cNvSpPr txBox="1"/>
          <p:nvPr/>
        </p:nvSpPr>
        <p:spPr>
          <a:xfrm>
            <a:off x="985177" y="1744547"/>
            <a:ext cx="21763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br>
              <a:rPr lang="en-US" sz="1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sz="1000" b="1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en-US" sz="1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Information and settings</a:t>
            </a:r>
          </a:p>
        </p:txBody>
      </p:sp>
      <p:sp>
        <p:nvSpPr>
          <p:cNvPr id="57" name="预定按钮"/>
          <p:cNvSpPr txBox="1"/>
          <p:nvPr/>
        </p:nvSpPr>
        <p:spPr>
          <a:xfrm>
            <a:off x="6546450" y="2739071"/>
            <a:ext cx="228483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Smart Home</a:t>
            </a:r>
          </a:p>
          <a:p>
            <a:r>
              <a:rPr lang="en-US" altLang="zh-CN" b="0" dirty="0"/>
              <a:t>Smart control including mobile room key</a:t>
            </a:r>
            <a:endParaRPr lang="en-US" b="0" dirty="0"/>
          </a:p>
        </p:txBody>
      </p:sp>
      <p:sp>
        <p:nvSpPr>
          <p:cNvPr id="58" name="快捷图标区"/>
          <p:cNvSpPr txBox="1"/>
          <p:nvPr/>
        </p:nvSpPr>
        <p:spPr>
          <a:xfrm>
            <a:off x="981568" y="2785237"/>
            <a:ext cx="19188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Short cut Key</a:t>
            </a:r>
            <a:br>
              <a:rPr lang="en-US" dirty="0"/>
            </a:br>
            <a:r>
              <a:rPr lang="en-US" altLang="zh-CN" b="0" dirty="0"/>
              <a:t>Sliding areas, including return apartments, news, regular calls, self-service, feedback, check-in, property, flight information, etc.</a:t>
            </a:r>
            <a:endParaRPr lang="en-US" b="0" dirty="0"/>
          </a:p>
        </p:txBody>
      </p:sp>
      <p:sp>
        <p:nvSpPr>
          <p:cNvPr id="60" name="预定按钮"/>
          <p:cNvSpPr txBox="1"/>
          <p:nvPr/>
        </p:nvSpPr>
        <p:spPr>
          <a:xfrm>
            <a:off x="6546450" y="4020110"/>
            <a:ext cx="2284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See more apartment information</a:t>
            </a:r>
            <a:endParaRPr lang="en-US" b="0" dirty="0"/>
          </a:p>
        </p:txBody>
      </p:sp>
      <p:sp>
        <p:nvSpPr>
          <p:cNvPr id="61" name="主要功能区"/>
          <p:cNvSpPr txBox="1"/>
          <p:nvPr/>
        </p:nvSpPr>
        <p:spPr>
          <a:xfrm>
            <a:off x="966276" y="4433214"/>
            <a:ext cx="19188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Main Modules</a:t>
            </a:r>
            <a:br>
              <a:rPr lang="en-US" dirty="0"/>
            </a:br>
            <a:r>
              <a:rPr lang="en-US" altLang="zh-CN" b="0" dirty="0"/>
              <a:t>Including apartment introduction, promotions, local activities, property living </a:t>
            </a:r>
            <a:endParaRPr lang="en-US" b="0" dirty="0"/>
          </a:p>
        </p:txBody>
      </p:sp>
      <p:sp>
        <p:nvSpPr>
          <p:cNvPr id="31" name="文本框 30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Home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29148" y="194824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061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-3470"/>
            <a:ext cx="9144000" cy="68614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2342505"/>
            <a:ext cx="1519736" cy="2847009"/>
            <a:chOff x="3275394" y="1066739"/>
            <a:chExt cx="2593033" cy="485767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3"/>
          <a:stretch/>
        </p:blipFill>
        <p:spPr>
          <a:xfrm>
            <a:off x="2366545" y="-20386"/>
            <a:ext cx="1360417" cy="691918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1445312" y="4237227"/>
            <a:ext cx="60700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419487" y="3763976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Slide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快捷图标区"/>
          <p:cNvSpPr txBox="1"/>
          <p:nvPr/>
        </p:nvSpPr>
        <p:spPr>
          <a:xfrm>
            <a:off x="3834501" y="4422312"/>
            <a:ext cx="1601173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dirty="0">
                <a:solidFill>
                  <a:schemeClr val="bg1">
                    <a:lumMod val="75000"/>
                  </a:schemeClr>
                </a:solidFill>
              </a:rPr>
              <a:t>Apartment introduction includes room introduction, amenities, apartment facilities, fire information, traffic information. Guests can easily obtain the various types of apartment information here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72388" y="542336"/>
            <a:ext cx="114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27689" y="204349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910324" y="4207254"/>
            <a:ext cx="143367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294567" y="3783478"/>
            <a:ext cx="71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Press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55" y="1307645"/>
            <a:ext cx="1853174" cy="52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810970" y="542336"/>
            <a:ext cx="100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Promotions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78269" y="218191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29909" y="1785595"/>
            <a:ext cx="1754502" cy="3286810"/>
            <a:chOff x="3275394" y="1066739"/>
            <a:chExt cx="2593033" cy="4857679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cxnSp>
        <p:nvCxnSpPr>
          <p:cNvPr id="30" name="直接连接符 29"/>
          <p:cNvCxnSpPr/>
          <p:nvPr/>
        </p:nvCxnSpPr>
        <p:spPr>
          <a:xfrm>
            <a:off x="1244600" y="4453529"/>
            <a:ext cx="0" cy="146312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244600" y="5922747"/>
            <a:ext cx="3346733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4593365" y="5353795"/>
            <a:ext cx="0" cy="56285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320547" y="869614"/>
            <a:ext cx="2553285" cy="4783216"/>
            <a:chOff x="3275394" y="1066739"/>
            <a:chExt cx="2593033" cy="4857679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2592526" y="5482811"/>
            <a:ext cx="71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Press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8" name="直接连接符 37"/>
          <p:cNvCxnSpPr>
            <a:cxnSpLocks/>
          </p:cNvCxnSpPr>
          <p:nvPr/>
        </p:nvCxnSpPr>
        <p:spPr>
          <a:xfrm>
            <a:off x="5435600" y="2070029"/>
            <a:ext cx="305308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810970" y="1626098"/>
            <a:ext cx="78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Filters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948201" y="2151851"/>
            <a:ext cx="2736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Can be filtered to view specific information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147151" y="3073140"/>
            <a:ext cx="146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More details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48702" y="3591670"/>
            <a:ext cx="2736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to see more details and media sharing</a:t>
            </a:r>
          </a:p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options</a:t>
            </a:r>
          </a:p>
        </p:txBody>
      </p:sp>
      <p:cxnSp>
        <p:nvCxnSpPr>
          <p:cNvPr id="43" name="直接连接符 42"/>
          <p:cNvCxnSpPr>
            <a:cxnSpLocks/>
          </p:cNvCxnSpPr>
          <p:nvPr/>
        </p:nvCxnSpPr>
        <p:spPr>
          <a:xfrm>
            <a:off x="5435600" y="3507745"/>
            <a:ext cx="310424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1097280" y="4332563"/>
            <a:ext cx="294640" cy="29464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26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9194" y="873818"/>
            <a:ext cx="2167493" cy="4060491"/>
            <a:chOff x="3275394" y="1066739"/>
            <a:chExt cx="2593033" cy="485767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545881" y="873818"/>
            <a:ext cx="2167493" cy="4060491"/>
            <a:chOff x="3275394" y="1066739"/>
            <a:chExt cx="2593033" cy="485767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944265" y="2146557"/>
            <a:ext cx="1412700" cy="2646494"/>
            <a:chOff x="3570925" y="3368243"/>
            <a:chExt cx="2194244" cy="411060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925" y="3368243"/>
              <a:ext cx="2194244" cy="4110605"/>
            </a:xfrm>
            <a:prstGeom prst="rect">
              <a:avLst/>
            </a:prstGeom>
          </p:spPr>
        </p:pic>
        <p:sp>
          <p:nvSpPr>
            <p:cNvPr id="12" name="Rectangle 72"/>
            <p:cNvSpPr/>
            <p:nvPr/>
          </p:nvSpPr>
          <p:spPr>
            <a:xfrm>
              <a:off x="3900142" y="4055932"/>
              <a:ext cx="1535809" cy="2724430"/>
            </a:xfrm>
            <a:prstGeom prst="rect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902291" y="5098022"/>
            <a:ext cx="745467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9360" y="5346851"/>
            <a:ext cx="7458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Local interests include: food, landmarks, entertainment, hospitals, banks, travel, etc. guests can easily view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appropriate category with a key press to navigate to the destination.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72388" y="542336"/>
            <a:ext cx="114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Local Interest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8244" y="199587"/>
            <a:ext cx="107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580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794</Words>
  <Application>Microsoft Office PowerPoint</Application>
  <PresentationFormat>On-screen Show (4:3)</PresentationFormat>
  <Paragraphs>228</Paragraphs>
  <Slides>21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Lato</vt:lpstr>
      <vt:lpstr>微软雅黑</vt:lpstr>
      <vt:lpstr>Open Sans</vt:lpstr>
      <vt:lpstr>Roboto Light</vt:lpstr>
      <vt:lpstr>宋体</vt:lpstr>
      <vt:lpstr>微软雅黑 Light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fang</dc:creator>
  <cp:lastModifiedBy>uilymmot@gmail.com</cp:lastModifiedBy>
  <cp:revision>150</cp:revision>
  <dcterms:created xsi:type="dcterms:W3CDTF">2016-10-19T02:02:56Z</dcterms:created>
  <dcterms:modified xsi:type="dcterms:W3CDTF">2017-12-22T02:50:02Z</dcterms:modified>
</cp:coreProperties>
</file>